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8" r:id="rId1"/>
  </p:sldMasterIdLst>
  <p:notesMasterIdLst>
    <p:notesMasterId r:id="rId12"/>
  </p:notesMasterIdLst>
  <p:sldIdLst>
    <p:sldId id="256" r:id="rId2"/>
    <p:sldId id="314" r:id="rId3"/>
    <p:sldId id="288" r:id="rId4"/>
    <p:sldId id="289" r:id="rId5"/>
    <p:sldId id="374" r:id="rId6"/>
    <p:sldId id="290" r:id="rId7"/>
    <p:sldId id="291" r:id="rId8"/>
    <p:sldId id="292" r:id="rId9"/>
    <p:sldId id="293" r:id="rId10"/>
    <p:sldId id="37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62" autoAdjust="0"/>
    <p:restoredTop sz="94624" autoAdjust="0"/>
  </p:normalViewPr>
  <p:slideViewPr>
    <p:cSldViewPr>
      <p:cViewPr varScale="1">
        <p:scale>
          <a:sx n="70" d="100"/>
          <a:sy n="70" d="100"/>
        </p:scale>
        <p:origin x="-1278" y="-72"/>
      </p:cViewPr>
      <p:guideLst>
        <p:guide orient="horz" pos="2160"/>
        <p:guide pos="2880"/>
      </p:guideLst>
    </p:cSldViewPr>
  </p:slideViewPr>
  <p:outlineViewPr>
    <p:cViewPr>
      <p:scale>
        <a:sx n="33" d="100"/>
        <a:sy n="33" d="100"/>
      </p:scale>
      <p:origin x="0" y="12390"/>
    </p:cViewPr>
  </p:outlineViewPr>
  <p:notesTextViewPr>
    <p:cViewPr>
      <p:scale>
        <a:sx n="100" d="100"/>
        <a:sy n="100" d="100"/>
      </p:scale>
      <p:origin x="0" y="0"/>
    </p:cViewPr>
  </p:notesTextViewPr>
  <p:sorterViewPr>
    <p:cViewPr>
      <p:scale>
        <a:sx n="66" d="100"/>
        <a:sy n="66" d="100"/>
      </p:scale>
      <p:origin x="0" y="6018"/>
    </p:cViewPr>
  </p:sorterViewPr>
  <p:notesViewPr>
    <p:cSldViewPr>
      <p:cViewPr varScale="1">
        <p:scale>
          <a:sx n="55" d="100"/>
          <a:sy n="55" d="100"/>
        </p:scale>
        <p:origin x="-285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5AC5F5-88E0-48B8-90B7-5E6E6E4E0853}" type="datetimeFigureOut">
              <a:rPr lang="en-US" smtClean="0"/>
              <a:pPr/>
              <a:t>4/15/2016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95DCD9-BDC1-478A-AA91-0FADEB9338F4}" type="slidenum">
              <a:rPr lang="en-US" smtClean="0"/>
              <a:pPr/>
              <a:t>‹#›</a:t>
            </a:fld>
            <a:endParaRPr lang="en-US"/>
          </a:p>
        </p:txBody>
      </p:sp>
    </p:spTree>
    <p:extLst>
      <p:ext uri="{BB962C8B-B14F-4D97-AF65-F5344CB8AC3E}">
        <p14:creationId xmlns:p14="http://schemas.microsoft.com/office/powerpoint/2010/main" val="1164122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895DCD9-BDC1-478A-AA91-0FADEB9338F4}" type="slidenum">
              <a:rPr lang="en-US" smtClean="0"/>
              <a:pPr/>
              <a:t>3</a:t>
            </a:fld>
            <a:endParaRPr lang="en-US"/>
          </a:p>
        </p:txBody>
      </p:sp>
    </p:spTree>
    <p:extLst>
      <p:ext uri="{BB962C8B-B14F-4D97-AF65-F5344CB8AC3E}">
        <p14:creationId xmlns:p14="http://schemas.microsoft.com/office/powerpoint/2010/main" val="1866038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DC28341F-09EE-43B7-B75A-274728487C6B}" type="datetimeFigureOut">
              <a:rPr lang="en-US" smtClean="0"/>
              <a:pPr/>
              <a:t>4/15/2016</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5E414B90-FFB9-42B4-BE17-87064E75CC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28341F-09EE-43B7-B75A-274728487C6B}"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28341F-09EE-43B7-B75A-274728487C6B}"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28341F-09EE-43B7-B75A-274728487C6B}"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C28341F-09EE-43B7-B75A-274728487C6B}"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C28341F-09EE-43B7-B75A-274728487C6B}"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DC28341F-09EE-43B7-B75A-274728487C6B}" type="datetimeFigureOut">
              <a:rPr lang="en-US" smtClean="0"/>
              <a:pPr/>
              <a:t>4/15/2016</a:t>
            </a:fld>
            <a:endParaRPr lang="en-US"/>
          </a:p>
        </p:txBody>
      </p:sp>
      <p:sp>
        <p:nvSpPr>
          <p:cNvPr id="27" name="Slide Number Placeholder 26"/>
          <p:cNvSpPr>
            <a:spLocks noGrp="1"/>
          </p:cNvSpPr>
          <p:nvPr>
            <p:ph type="sldNum" sz="quarter" idx="11"/>
          </p:nvPr>
        </p:nvSpPr>
        <p:spPr/>
        <p:txBody>
          <a:bodyPr rtlCol="0"/>
          <a:lstStyle/>
          <a:p>
            <a:fld id="{5E414B90-FFB9-42B4-BE17-87064E75CCAB}"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DC28341F-09EE-43B7-B75A-274728487C6B}" type="datetimeFigureOut">
              <a:rPr lang="en-US" smtClean="0"/>
              <a:pPr/>
              <a:t>4/15/2016</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5E414B90-FFB9-42B4-BE17-87064E75CC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28341F-09EE-43B7-B75A-274728487C6B}" type="datetimeFigureOut">
              <a:rPr lang="en-US" smtClean="0"/>
              <a:pPr/>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C28341F-09EE-43B7-B75A-274728487C6B}"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C28341F-09EE-43B7-B75A-274728487C6B}"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414B90-FFB9-42B4-BE17-87064E75CC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C28341F-09EE-43B7-B75A-274728487C6B}" type="datetimeFigureOut">
              <a:rPr lang="en-US" smtClean="0"/>
              <a:pPr/>
              <a:t>4/15/2016</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5E414B90-FFB9-42B4-BE17-87064E75CC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www.memarina.com/" TargetMode="External"/><Relationship Id="rId2" Type="http://schemas.openxmlformats.org/officeDocument/2006/relationships/hyperlink" Target="https://telegram.me/Saman_Mzde"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6324600"/>
          </a:xfrm>
        </p:spPr>
        <p:txBody>
          <a:bodyPr numCol="1">
            <a:noAutofit/>
          </a:bodyPr>
          <a:lstStyle/>
          <a:p>
            <a:pPr algn="justLow" rtl="1"/>
            <a:r>
              <a:rPr lang="fa-IR" sz="4800" dirty="0" smtClean="0"/>
              <a:t>                            به نام خدا</a:t>
            </a:r>
            <a:br>
              <a:rPr lang="fa-IR" sz="4800" dirty="0" smtClean="0"/>
            </a:br>
            <a:r>
              <a:rPr lang="fa-IR" sz="4800" dirty="0" smtClean="0"/>
              <a:t>                     معماری دوره رنسانس</a:t>
            </a:r>
            <a:br>
              <a:rPr lang="fa-IR" sz="4800" dirty="0" smtClean="0"/>
            </a:br>
            <a:r>
              <a:rPr lang="fa-IR" sz="4800" dirty="0" smtClean="0"/>
              <a:t> </a:t>
            </a:r>
            <a:endParaRPr lang="en-US" sz="4800" dirty="0"/>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752600"/>
            <a:ext cx="8229600" cy="1069848"/>
          </a:xfrm>
        </p:spPr>
        <p:txBody>
          <a:bodyPr>
            <a:noAutofit/>
          </a:bodyPr>
          <a:lstStyle/>
          <a:p>
            <a:pPr lvl="0" algn="r" rtl="0">
              <a:spcBef>
                <a:spcPts val="0"/>
              </a:spcBef>
              <a:defRPr/>
            </a:pP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سلام دوست عزیز :</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r>
              <a:rPr lang="ar-SA" altLang="fa-IR" sz="1600" dirty="0">
                <a:solidFill>
                  <a:srgbClr val="4F81BD"/>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لطفا موارد زیر را به دقت</a:t>
            </a:r>
            <a:r>
              <a:rPr lang="fa-IR" altLang="fa-IR" sz="1600" dirty="0">
                <a:solidFill>
                  <a:srgbClr val="4F81BD"/>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بخوانید</a:t>
            </a:r>
            <a: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a:r>
            <a:b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1</a:t>
            </a:r>
            <a:r>
              <a:rPr lang="fa-IR"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درخواست فایل پاورپوینت  آشنایی با معماری جهان </a:t>
            </a: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رایگان نیستند و درگروه ها و کانال ها در شبکه های مجازی نمی توان انها را یافت، بدیهی است مواردی که در شبکه های مجازی یافت میشود غیر معتبر،قدیمی و ناقص است.</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2.قیمت این </a:t>
            </a:r>
            <a:r>
              <a:rPr lang="fa-IR"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پاورپوینت آشنایی با معماری جهان 6،000</a:t>
            </a:r>
            <a:r>
              <a:rPr lang="ar-SA" altLang="fa-IR" sz="1600" kern="0" dirty="0" smtClean="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a:t>
            </a: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تومان می باشد. </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3. در صورتی که مایل به خرید ان هستید یا اطلاعات،تصاویر بیشتری در رابطه با ان می خواهید ،با شماره تلفن </a:t>
            </a:r>
            <a:r>
              <a:rPr lang="fa-IR"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09183113704 تماس حاصل فرمایی.یا در تلگرام </a:t>
            </a: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بنده پیغام بگذارید :</a:t>
            </a:r>
            <a: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a:r>
            <a:b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br>
            <a: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a:t>
            </a:r>
            <a:r>
              <a:rPr lang="en-US" altLang="fa-IR" sz="1600" kern="0" dirty="0" err="1">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mozhgan_afrinsh</a:t>
            </a:r>
            <a: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a:r>
            <a:br>
              <a:rPr lang="en-US"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4.پس از درخواست برای شما </a:t>
            </a:r>
            <a:r>
              <a:rPr lang="fa-IR" altLang="fa-IR" sz="1600" kern="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پاورپوینت </a:t>
            </a:r>
            <a:r>
              <a:rPr lang="ar-SA" altLang="fa-IR" sz="1600" kern="0" smtClean="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کامل </a:t>
            </a: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ان ارسال می شود.</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توجه مهم (قبل از هر اقدامی حتما بخوانید) : </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**پس ازدرخواست شما به ادمین محترم،زمانی که تصمیم به خرید و پرداخت وجه گرفتید ،ایشان ارتباط شما با مدیریت مجموعه را برقرار می نمایند، لذا حتما باید به سوالات مدیریت در زمینه نحوه عملکرد گروه و رضایت مندی پاسخ دهید و پس از ان وجه مورد نظر را به حساب مدیریت واریز نمایید.</a:t>
            </a:r>
            <a:b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b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**تذکرمهم: اگر درخواست انجام پروژه دانشجویی(پروژه اماده طراحی،طراحی0تا100، شیت بندی،کدی کردن مدارک،ساخت مدلینگ در</a:t>
            </a:r>
            <a:r>
              <a:rPr lang="fa-IR"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 3دی </a:t>
            </a:r>
            <a:r>
              <a:rPr lang="ar-SA" altLang="fa-IR" sz="1600" kern="0" dirty="0">
                <a:solidFill>
                  <a:prstClr val="black"/>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Mitra" panose="00000400000000000000" pitchFamily="2" charset="-78"/>
              </a:rPr>
              <a:t>از ان،نوشتار رساله،پایانامه ارشد،پروپزال،مقاله و ...)دارید فقط با مدیریت در میان بگذارید(در جدول پایین اکانت مدیریت قید شده) و صرفا در این زمینه از ارتباط با ادمین ها بپرهیزید،لذا درصورتی که ادمین  به شما پیشنهاد انجام این قبیل موارد را داد ،سریعا به مدیریت گزارش نمایید.</a:t>
            </a:r>
            <a: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t/>
            </a:r>
            <a:br>
              <a:rPr lang="en-US" altLang="fa-IR" sz="1600" kern="0" dirty="0">
                <a:solidFill>
                  <a:prstClr val="black"/>
                </a:solidFill>
                <a:effectLst>
                  <a:outerShdw blurRad="38100" dist="38100" dir="2700000" algn="tl">
                    <a:srgbClr val="000000">
                      <a:alpha val="43137"/>
                    </a:srgbClr>
                  </a:outerShdw>
                </a:effectLst>
                <a:latin typeface="Arial" pitchFamily="34" charset="0"/>
                <a:cs typeface="Arial" pitchFamily="34" charset="0"/>
              </a:rPr>
            </a:br>
            <a:endParaRPr lang="fa-IR" sz="1600" dirty="0"/>
          </a:p>
        </p:txBody>
      </p:sp>
      <p:graphicFrame>
        <p:nvGraphicFramePr>
          <p:cNvPr id="4" name="Table 3"/>
          <p:cNvGraphicFramePr>
            <a:graphicFrameLocks noGrp="1"/>
          </p:cNvGraphicFramePr>
          <p:nvPr>
            <p:extLst>
              <p:ext uri="{D42A27DB-BD31-4B8C-83A1-F6EECF244321}">
                <p14:modId xmlns:p14="http://schemas.microsoft.com/office/powerpoint/2010/main" val="1369691379"/>
              </p:ext>
            </p:extLst>
          </p:nvPr>
        </p:nvGraphicFramePr>
        <p:xfrm>
          <a:off x="228600" y="4282596"/>
          <a:ext cx="5263013" cy="2574267"/>
        </p:xfrm>
        <a:graphic>
          <a:graphicData uri="http://schemas.openxmlformats.org/drawingml/2006/table">
            <a:tbl>
              <a:tblPr rtl="1" firstRow="1" firstCol="1" bandRow="1">
                <a:tableStyleId>{5C22544A-7EE6-4342-B048-85BDC9FD1C3A}</a:tableStyleId>
              </a:tblPr>
              <a:tblGrid>
                <a:gridCol w="236999"/>
                <a:gridCol w="2300775"/>
                <a:gridCol w="2725239"/>
              </a:tblGrid>
              <a:tr h="273687">
                <a:tc>
                  <a:txBody>
                    <a:bodyPr/>
                    <a:lstStyle/>
                    <a:p>
                      <a:pPr algn="r" rtl="1">
                        <a:lnSpc>
                          <a:spcPct val="115000"/>
                        </a:lnSpc>
                        <a:spcAft>
                          <a:spcPts val="0"/>
                        </a:spcAft>
                      </a:pPr>
                      <a:r>
                        <a:rPr lang="fa-IR" sz="1600" dirty="0" smtClean="0">
                          <a:effectLst/>
                        </a:rPr>
                        <a:t>1</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a:effectLst/>
                        </a:rPr>
                        <a:t>در </a:t>
                      </a:r>
                      <a:r>
                        <a:rPr lang="fa-IR" sz="1600" dirty="0" smtClean="0">
                          <a:effectLst/>
                        </a:rPr>
                        <a:t>خواست فقط</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en-US" sz="1700" u="sng" baseline="0" dirty="0" smtClean="0">
                          <a:effectLst/>
                          <a:latin typeface="+mn-lt"/>
                          <a:ea typeface="+mn-ea"/>
                          <a:cs typeface="+mn-cs"/>
                        </a:rPr>
                        <a:t>@</a:t>
                      </a:r>
                      <a:r>
                        <a:rPr lang="en-US" sz="1700" u="sng" baseline="0" dirty="0" err="1" smtClean="0">
                          <a:effectLst/>
                          <a:latin typeface="+mn-lt"/>
                          <a:ea typeface="+mn-ea"/>
                          <a:cs typeface="+mn-cs"/>
                        </a:rPr>
                        <a:t>mozhgan_afrinsh</a:t>
                      </a:r>
                      <a:endParaRPr lang="en-US" sz="1700" baseline="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257588">
                <a:tc>
                  <a:txBody>
                    <a:bodyPr/>
                    <a:lstStyle/>
                    <a:p>
                      <a:pPr algn="r" rtl="1">
                        <a:lnSpc>
                          <a:spcPct val="115000"/>
                        </a:lnSpc>
                        <a:spcAft>
                          <a:spcPts val="0"/>
                        </a:spcAft>
                      </a:pPr>
                      <a:r>
                        <a:rPr lang="fa-IR" sz="1600">
                          <a:effectLst/>
                        </a:rPr>
                        <a:t>2</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a:effectLst/>
                        </a:rPr>
                        <a:t>در خواست </a:t>
                      </a:r>
                      <a:r>
                        <a:rPr lang="fa-IR" sz="1600" dirty="0" smtClean="0">
                          <a:effectLst/>
                        </a:rPr>
                        <a:t>فقط</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smtClean="0">
                          <a:effectLst/>
                        </a:rPr>
                        <a:t>09183113704</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257588">
                <a:tc>
                  <a:txBody>
                    <a:bodyPr/>
                    <a:lstStyle/>
                    <a:p>
                      <a:pPr algn="r" rtl="1">
                        <a:lnSpc>
                          <a:spcPct val="115000"/>
                        </a:lnSpc>
                        <a:spcAft>
                          <a:spcPts val="0"/>
                        </a:spcAft>
                      </a:pPr>
                      <a:r>
                        <a:rPr lang="fa-IR" sz="1600">
                          <a:effectLst/>
                        </a:rPr>
                        <a:t>3</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smtClean="0">
                          <a:effectLst/>
                        </a:rPr>
                        <a:t>قیمت</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smtClean="0">
                          <a:effectLst/>
                        </a:rPr>
                        <a:t>6000 </a:t>
                      </a:r>
                      <a:r>
                        <a:rPr lang="fa-IR" sz="1600" dirty="0">
                          <a:effectLst/>
                        </a:rPr>
                        <a:t>تومان</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593829">
                <a:tc>
                  <a:txBody>
                    <a:bodyPr/>
                    <a:lstStyle/>
                    <a:p>
                      <a:pPr algn="r" rtl="1">
                        <a:lnSpc>
                          <a:spcPct val="115000"/>
                        </a:lnSpc>
                        <a:spcAft>
                          <a:spcPts val="0"/>
                        </a:spcAft>
                      </a:pPr>
                      <a:r>
                        <a:rPr lang="fa-IR" sz="1600">
                          <a:effectLst/>
                        </a:rPr>
                        <a:t>4</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a:effectLst/>
                        </a:rPr>
                        <a:t>رسیدگی به شکایات و انتقادات شما(ارتباط مستقیم با مدیریت) </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en-US" sz="1600" u="sng" dirty="0">
                          <a:effectLst/>
                          <a:hlinkClick r:id="rId2"/>
                        </a:rPr>
                        <a:t>telegram.me/</a:t>
                      </a:r>
                      <a:r>
                        <a:rPr lang="en-US" sz="1600" u="sng" dirty="0" err="1">
                          <a:effectLst/>
                          <a:hlinkClick r:id="rId2"/>
                        </a:rPr>
                        <a:t>Saman_Mzde</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515176">
                <a:tc>
                  <a:txBody>
                    <a:bodyPr/>
                    <a:lstStyle/>
                    <a:p>
                      <a:pPr algn="r" rtl="1">
                        <a:lnSpc>
                          <a:spcPct val="115000"/>
                        </a:lnSpc>
                        <a:spcAft>
                          <a:spcPts val="0"/>
                        </a:spcAft>
                      </a:pPr>
                      <a:r>
                        <a:rPr lang="fa-IR" sz="1600" dirty="0">
                          <a:effectLst/>
                        </a:rPr>
                        <a:t>5</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dirty="0">
                          <a:effectLst/>
                        </a:rPr>
                        <a:t>کانال مرکزی بازدید از نمونه کارها</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en-US" sz="1600" u="sng" dirty="0">
                          <a:effectLst/>
                          <a:hlinkClick r:id="rId2"/>
                        </a:rPr>
                        <a:t>telegram.me/</a:t>
                      </a:r>
                      <a:r>
                        <a:rPr lang="en-US" sz="1600" u="sng" dirty="0" err="1">
                          <a:effectLst/>
                          <a:hlinkClick r:id="rId2"/>
                        </a:rPr>
                        <a:t>memarina</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257588">
                <a:tc>
                  <a:txBody>
                    <a:bodyPr/>
                    <a:lstStyle/>
                    <a:p>
                      <a:pPr algn="r" rtl="1">
                        <a:lnSpc>
                          <a:spcPct val="115000"/>
                        </a:lnSpc>
                        <a:spcAft>
                          <a:spcPts val="0"/>
                        </a:spcAft>
                      </a:pPr>
                      <a:r>
                        <a:rPr lang="fa-IR" sz="1600">
                          <a:effectLst/>
                        </a:rPr>
                        <a:t>6</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a:effectLst/>
                        </a:rPr>
                        <a:t>پیج اینستا گرام</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en-US" sz="1600">
                          <a:effectLst/>
                        </a:rPr>
                        <a:t>Project.of.art</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r h="257588">
                <a:tc>
                  <a:txBody>
                    <a:bodyPr/>
                    <a:lstStyle/>
                    <a:p>
                      <a:pPr algn="r" rtl="1">
                        <a:lnSpc>
                          <a:spcPct val="115000"/>
                        </a:lnSpc>
                        <a:spcAft>
                          <a:spcPts val="0"/>
                        </a:spcAft>
                      </a:pPr>
                      <a:r>
                        <a:rPr lang="fa-IR" sz="1600" dirty="0">
                          <a:effectLst/>
                        </a:rPr>
                        <a:t>7</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fa-IR" sz="1600">
                          <a:effectLst/>
                        </a:rPr>
                        <a:t>سایت مرکزی</a:t>
                      </a: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r" rtl="1">
                        <a:lnSpc>
                          <a:spcPct val="115000"/>
                        </a:lnSpc>
                        <a:spcAft>
                          <a:spcPts val="0"/>
                        </a:spcAft>
                      </a:pPr>
                      <a:r>
                        <a:rPr lang="en-US" sz="1600" u="sng" dirty="0">
                          <a:effectLst/>
                          <a:hlinkClick r:id="rId3"/>
                        </a:rPr>
                        <a:t>www.memarina.com</a:t>
                      </a:r>
                      <a:endParaRPr lang="en-US"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1690572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8229600" cy="6324600"/>
          </a:xfrm>
        </p:spPr>
        <p:txBody>
          <a:bodyPr>
            <a:normAutofit/>
          </a:bodyPr>
          <a:lstStyle/>
          <a:p>
            <a:pPr algn="r"/>
            <a:r>
              <a:rPr lang="fa-IR" dirty="0" smtClean="0"/>
              <a:t>                           فهرست </a:t>
            </a:r>
            <a:br>
              <a:rPr lang="fa-IR" dirty="0" smtClean="0"/>
            </a:br>
            <a:r>
              <a:rPr lang="fa-IR" dirty="0" smtClean="0"/>
              <a:t>مقدمه</a:t>
            </a:r>
            <a:br>
              <a:rPr lang="fa-IR" dirty="0" smtClean="0"/>
            </a:br>
            <a:r>
              <a:rPr lang="fa-IR" dirty="0" smtClean="0"/>
              <a:t>معماری آغازین </a:t>
            </a:r>
            <a:br>
              <a:rPr lang="fa-IR" dirty="0" smtClean="0"/>
            </a:br>
            <a:r>
              <a:rPr lang="fa-IR" dirty="0" smtClean="0"/>
              <a:t>معماری میانه</a:t>
            </a:r>
            <a:br>
              <a:rPr lang="fa-IR" dirty="0" smtClean="0"/>
            </a:br>
            <a:r>
              <a:rPr lang="fa-IR" dirty="0" smtClean="0"/>
              <a:t>معماری پیشرفته </a:t>
            </a:r>
            <a:br>
              <a:rPr lang="fa-IR" dirty="0" smtClean="0"/>
            </a:br>
            <a:r>
              <a:rPr lang="fa-IR" dirty="0" smtClean="0"/>
              <a:t>معماران معروف رنسانس و آثارشان</a:t>
            </a:r>
            <a:br>
              <a:rPr lang="fa-IR" dirty="0" smtClean="0"/>
            </a:br>
            <a:r>
              <a:rPr lang="fa-IR" dirty="0" smtClean="0"/>
              <a:t>منابع </a:t>
            </a:r>
            <a:br>
              <a:rPr lang="fa-IR" dirty="0" smtClean="0"/>
            </a:br>
            <a:endParaRPr lang="en-US" dirty="0"/>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دورهٔ </a:t>
            </a:r>
            <a:r>
              <a:rPr lang="fa-IR" sz="3600" dirty="0" smtClean="0"/>
              <a:t>رنسانس</a:t>
            </a:r>
            <a:endParaRPr lang="en-US" sz="3600" dirty="0"/>
          </a:p>
        </p:txBody>
      </p:sp>
      <p:sp>
        <p:nvSpPr>
          <p:cNvPr id="5" name="Text Placeholder 4"/>
          <p:cNvSpPr>
            <a:spLocks noGrp="1"/>
          </p:cNvSpPr>
          <p:nvPr>
            <p:ph type="body" idx="2"/>
          </p:nvPr>
        </p:nvSpPr>
        <p:spPr/>
        <p:txBody>
          <a:bodyPr/>
          <a:lstStyle/>
          <a:p>
            <a:endParaRPr lang="en-US" dirty="0"/>
          </a:p>
        </p:txBody>
      </p:sp>
      <p:sp>
        <p:nvSpPr>
          <p:cNvPr id="2" name="Content Placeholder 1"/>
          <p:cNvSpPr>
            <a:spLocks noGrp="1"/>
          </p:cNvSpPr>
          <p:nvPr>
            <p:ph sz="half" idx="1"/>
          </p:nvPr>
        </p:nvSpPr>
        <p:spPr/>
        <p:txBody>
          <a:bodyPr>
            <a:normAutofit fontScale="85000" lnSpcReduction="10000"/>
          </a:bodyPr>
          <a:lstStyle/>
          <a:p>
            <a:pPr algn="r"/>
            <a:r>
              <a:rPr lang="fa-IR" dirty="0" smtClean="0">
                <a:cs typeface="2  Badr" pitchFamily="2" charset="-78"/>
              </a:rPr>
              <a:t>رنسانس جنبش فرهنگی مهمی بود جنبشی که آغازگر دورانی از انقلاب‌ علمی و اصلاحات مذهبی و پیشرفت هنری در اروپا شد. عصر نوزایش ، دوران گذار بین سده‌های میانه و دوران جدید است. در میان موافقان با آن در دوره رنسانس، به معنای بازگشت به سوی سنت‌های کلاسیک هنر روم و یونان بود. در واقع، مخالفان سبک گوتیک معتقد بودند که می‌خواهند بار دیگر به سوی مولفه‌های هنری روم و یونان بازگردند و آن عناصر را احیا کنند. اولین بار، واژه لفظ رنسانس را فرانسویها در قرن ۱۶ میلادی، به کاربردند. معمولاً شروع دوره نوزایش را در سده چهاردهم در شمال ایتالیا می‌دانند. خواستگاه رنسانس شهر فلورانس است. این جنبش در سده پانزدهم میلادی، شمال اروپا را نیز فراگرفت. رنسانس، یک تحول ۳۰۰ ساله‌است که در سال‌های ۱۳۰۰ از فلورانس ایتالیا شروع شد</a:t>
            </a:r>
            <a:endParaRPr lang="en-US" dirty="0">
              <a:cs typeface="2  Badr" pitchFamily="2" charset="-78"/>
            </a:endParaRPr>
          </a:p>
        </p:txBody>
      </p:sp>
      <p:pic>
        <p:nvPicPr>
          <p:cNvPr id="13315" name="Picture 3" descr="raphael_school_of_athens"/>
          <p:cNvPicPr>
            <a:picLocks noChangeAspect="1" noChangeArrowheads="1"/>
          </p:cNvPicPr>
          <p:nvPr/>
        </p:nvPicPr>
        <p:blipFill>
          <a:blip r:embed="rId3"/>
          <a:srcRect/>
          <a:stretch>
            <a:fillRect/>
          </a:stretch>
        </p:blipFill>
        <p:spPr bwMode="auto">
          <a:xfrm>
            <a:off x="6781800" y="1524000"/>
            <a:ext cx="2209800" cy="1477203"/>
          </a:xfrm>
          <a:prstGeom prst="rect">
            <a:avLst/>
          </a:prstGeom>
          <a:noFill/>
          <a:ln w="9525">
            <a:noFill/>
            <a:miter lim="800000"/>
            <a:headEnd/>
            <a:tailEnd/>
          </a:ln>
        </p:spPr>
      </p:pic>
      <p:pic>
        <p:nvPicPr>
          <p:cNvPr id="13316" name="Picture 4" descr="CHAMBORD"/>
          <p:cNvPicPr>
            <a:picLocks noChangeAspect="1" noChangeArrowheads="1"/>
          </p:cNvPicPr>
          <p:nvPr/>
        </p:nvPicPr>
        <p:blipFill>
          <a:blip r:embed="rId4"/>
          <a:srcRect/>
          <a:stretch>
            <a:fillRect/>
          </a:stretch>
        </p:blipFill>
        <p:spPr bwMode="auto">
          <a:xfrm>
            <a:off x="6705600" y="3429000"/>
            <a:ext cx="2286000" cy="1696066"/>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Text Placeholder 4"/>
          <p:cNvSpPr>
            <a:spLocks noGrp="1"/>
          </p:cNvSpPr>
          <p:nvPr>
            <p:ph type="body" idx="2"/>
          </p:nvPr>
        </p:nvSpPr>
        <p:spPr/>
        <p:txBody>
          <a:bodyPr/>
          <a:lstStyle/>
          <a:p>
            <a:endParaRPr lang="en-US" dirty="0"/>
          </a:p>
        </p:txBody>
      </p:sp>
      <p:sp>
        <p:nvSpPr>
          <p:cNvPr id="2" name="Content Placeholder 1"/>
          <p:cNvSpPr>
            <a:spLocks noGrp="1"/>
          </p:cNvSpPr>
          <p:nvPr>
            <p:ph sz="half" idx="1"/>
          </p:nvPr>
        </p:nvSpPr>
        <p:spPr/>
        <p:txBody>
          <a:bodyPr>
            <a:normAutofit fontScale="85000" lnSpcReduction="20000"/>
          </a:bodyPr>
          <a:lstStyle/>
          <a:p>
            <a:pPr algn="r" rtl="1"/>
            <a:r>
              <a:rPr lang="fa-IR" dirty="0" smtClean="0">
                <a:cs typeface="2  Badr" pitchFamily="2" charset="-78"/>
              </a:rPr>
              <a:t>در سراسر اروپا انتشار و در انگلستان پایان یافت. دوره رنسانس دوره خردگرایی -ریاضیات -منطق -انسان مداری است در این دوره کلیسا و تفکرات مذهبی کنار می رود و یک جنبش دموکراتیک به وجود می آید و مثل روم و یونان باستان پیشرفت علمی مطرح می شود و تاثیر آن از قرون وسطی است چون مسلمانان مسیحیان را شکست داده علم آنها وارد اروپا شده و دانشمندانی از شرق به غرب می آیند و باعث شکوفایی علمی شده و رنسانس به وجود می آید. دوران رنسانس برای اروپاییان عصر جدیدی بود سرشار از کامیابی‌های عظیم. بسیاری از افراد با ژان فرنل موافق هستند. او در سال‌های اول سدهٔ ۱۵۰۰ چنین نوشت: « جهان چرخید. یکی از بزرگ ترین قاره‌های زمین کشف شد ... صنعت چاپ بذر دانش را کاشت. باروت در روش جنگ انقلابی پدید آورد. دست نوشته‌های باستانی احیا شد... این‌ها همگی گواه پیروزی عصر جدید (رنسانس) هستند</a:t>
            </a:r>
            <a:endParaRPr lang="en-US" dirty="0">
              <a:cs typeface="2  Badr" pitchFamily="2" charset="-78"/>
            </a:endParaRPr>
          </a:p>
        </p:txBody>
      </p:sp>
      <p:pic>
        <p:nvPicPr>
          <p:cNvPr id="40961" name="Picture 1" descr="1B"/>
          <p:cNvPicPr>
            <a:picLocks noChangeAspect="1" noChangeArrowheads="1"/>
          </p:cNvPicPr>
          <p:nvPr/>
        </p:nvPicPr>
        <p:blipFill>
          <a:blip r:embed="rId2"/>
          <a:srcRect/>
          <a:stretch>
            <a:fillRect/>
          </a:stretch>
        </p:blipFill>
        <p:spPr bwMode="auto">
          <a:xfrm>
            <a:off x="6858000" y="533400"/>
            <a:ext cx="2286000" cy="25908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3" name="Text Placeholder 2"/>
          <p:cNvSpPr>
            <a:spLocks noGrp="1"/>
          </p:cNvSpPr>
          <p:nvPr>
            <p:ph type="body" idx="2"/>
          </p:nvPr>
        </p:nvSpPr>
        <p:spPr/>
        <p:txBody>
          <a:bodyPr/>
          <a:lstStyle/>
          <a:p>
            <a:endParaRPr lang="en-US"/>
          </a:p>
        </p:txBody>
      </p:sp>
      <p:pic>
        <p:nvPicPr>
          <p:cNvPr id="1026" name="Picture 2" descr="G:\مئن\sanlorenzo.jpg"/>
          <p:cNvPicPr>
            <a:picLocks noGrp="1" noChangeAspect="1" noChangeArrowheads="1"/>
          </p:cNvPicPr>
          <p:nvPr>
            <p:ph sz="half" idx="1"/>
          </p:nvPr>
        </p:nvPicPr>
        <p:blipFill>
          <a:blip r:embed="rId2"/>
          <a:srcRect/>
          <a:stretch>
            <a:fillRect/>
          </a:stretch>
        </p:blipFill>
        <p:spPr bwMode="auto">
          <a:xfrm>
            <a:off x="457200" y="457200"/>
            <a:ext cx="7207250" cy="5644415"/>
          </a:xfrm>
          <a:prstGeom prst="rect">
            <a:avLst/>
          </a:prstGeom>
          <a:noFill/>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Text Placeholder 4"/>
          <p:cNvSpPr>
            <a:spLocks noGrp="1"/>
          </p:cNvSpPr>
          <p:nvPr>
            <p:ph type="body" idx="2"/>
          </p:nvPr>
        </p:nvSpPr>
        <p:spPr/>
        <p:txBody>
          <a:bodyPr/>
          <a:lstStyle/>
          <a:p>
            <a:endParaRPr lang="en-US" dirty="0"/>
          </a:p>
        </p:txBody>
      </p:sp>
      <p:sp>
        <p:nvSpPr>
          <p:cNvPr id="2" name="Content Placeholder 1"/>
          <p:cNvSpPr>
            <a:spLocks noGrp="1"/>
          </p:cNvSpPr>
          <p:nvPr>
            <p:ph sz="half" idx="1"/>
          </p:nvPr>
        </p:nvSpPr>
        <p:spPr>
          <a:xfrm>
            <a:off x="457200" y="457200"/>
            <a:ext cx="8229600" cy="5867400"/>
          </a:xfrm>
        </p:spPr>
        <p:txBody>
          <a:bodyPr>
            <a:noAutofit/>
          </a:bodyPr>
          <a:lstStyle/>
          <a:p>
            <a:pPr algn="just" rtl="1"/>
            <a:r>
              <a:rPr lang="fa-IR" dirty="0" smtClean="0">
                <a:cs typeface="2  Badr" pitchFamily="2" charset="-78"/>
              </a:rPr>
              <a:t>با رونق دریانوردی افرادی مثل ماژل آند راهی به فیلیپین و هندوستان پیدا می کنند و در اواخر دوره رنسانس کریستف کلن آمریکا را کشف می کند . در این دوره استعمار شروع می شود زیرا باروت را درست می کنند . گوتنبرگ دستگاه چاپ را اختراع می کند و اروپاییان چاپ را از چینی ها یاد می گیرند.</a:t>
            </a:r>
            <a:endParaRPr lang="en-US" dirty="0" smtClean="0">
              <a:cs typeface="2  Badr" pitchFamily="2" charset="-78"/>
            </a:endParaRPr>
          </a:p>
          <a:p>
            <a:pPr algn="just" rtl="1"/>
            <a:r>
              <a:rPr lang="fa-IR" dirty="0" smtClean="0">
                <a:cs typeface="2  Badr" pitchFamily="2" charset="-78"/>
              </a:rPr>
              <a:t>در دوره رنسانس در مورد هنر -نقاشی و معماری یک اتفاق دیگر هم می افتد و آن اختراع پرسپکتیو است .یعنی اول در نقاشی و بعد در معماری یاد می گیرند که روی صفحه 2 بعدی تصویر 3 بعدی بکشند که عمق در آن دیده شود .اولین بار نقاشی به نام مارداچو در ایتالیا صحنه ای از محراب یک کلیسا را می کشد که در تصویر این محراب کاملا عمق محراب مشخص است و بعد وجود دارد. در نتیجه معمارها هم از این نقاشی الهام می گیرند و اولین بار یک معمار رنسانسی به نام لئون باتیستا آلبرتی نمای یک کلیسا را که طراحی می کند به صورت 3 بعدی نشان می دهد . اسم این کلیسا سن آندرئا بود و این خود باعث تحول بزرگی در معماری می شود.</a:t>
            </a:r>
            <a:endParaRPr lang="en-US" dirty="0" smtClean="0">
              <a:cs typeface="2  Badr" pitchFamily="2" charset="-78"/>
            </a:endParaRPr>
          </a:p>
          <a:p>
            <a:pPr algn="just"/>
            <a:endParaRPr lang="en-US" dirty="0">
              <a:cs typeface="2  Badr" pitchFamily="2" charset="-78"/>
            </a:endParaRP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Text Placeholder 6"/>
          <p:cNvSpPr>
            <a:spLocks noGrp="1"/>
          </p:cNvSpPr>
          <p:nvPr>
            <p:ph type="body" idx="2"/>
          </p:nvPr>
        </p:nvSpPr>
        <p:spPr/>
        <p:txBody>
          <a:bodyPr/>
          <a:lstStyle/>
          <a:p>
            <a:endParaRPr lang="en-US"/>
          </a:p>
        </p:txBody>
      </p:sp>
      <p:sp>
        <p:nvSpPr>
          <p:cNvPr id="2" name="Content Placeholder 1"/>
          <p:cNvSpPr>
            <a:spLocks noGrp="1"/>
          </p:cNvSpPr>
          <p:nvPr>
            <p:ph sz="half" idx="1"/>
          </p:nvPr>
        </p:nvSpPr>
        <p:spPr>
          <a:xfrm>
            <a:off x="457200" y="457200"/>
            <a:ext cx="6019800" cy="5715000"/>
          </a:xfrm>
        </p:spPr>
        <p:txBody>
          <a:bodyPr>
            <a:normAutofit/>
          </a:bodyPr>
          <a:lstStyle/>
          <a:p>
            <a:r>
              <a:rPr lang="fa-IR" dirty="0" smtClean="0">
                <a:cs typeface="2  Badr" pitchFamily="2" charset="-78"/>
              </a:rPr>
              <a:t>با وجود این‌که در تاریخ هنر، آغاز رنسانس به اموری همچون سال فتح قسطنطنیه در سال 1453 به وسیله سلطان محمد فاتح و تشکیل حکومت عثمانی به جای دولت بیزانس، یاپایان یافتن بیماری طاعون و اموری از این قبیل نسبت داده شده است؛ اما در نزدمورخان هنر این امر یقینی است که رنسانس هنری از ایتالیا آغاز شده، بدین ترتیب که هنرمندان ایتالیایی بر خلاف دیگر کشورهای اروپایی حاضر نشده بودند به سبک گوتیک درمعماری تن دهند و حتی این مفهوم را به صورت طعن و استهزا برای این سبک به کارمی‌‌بردند و علیه سبک گوتیک عصیان نموده و به سوی سبک جدید حرکت کردند.</a:t>
            </a:r>
            <a:endParaRPr lang="en-US" dirty="0">
              <a:cs typeface="2  Badr" pitchFamily="2" charset="-78"/>
            </a:endParaRPr>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400800" y="304800"/>
            <a:ext cx="1981200" cy="1066800"/>
          </a:xfrm>
        </p:spPr>
        <p:txBody>
          <a:bodyPr>
            <a:normAutofit fontScale="90000"/>
          </a:bodyPr>
          <a:lstStyle/>
          <a:p>
            <a:r>
              <a:rPr lang="fa-IR" dirty="0" smtClean="0"/>
              <a:t>معماری </a:t>
            </a:r>
            <a:r>
              <a:rPr lang="fa-IR" sz="4000" dirty="0" smtClean="0"/>
              <a:t>رنسانس</a:t>
            </a:r>
            <a:r>
              <a:rPr lang="fa-IR" dirty="0" smtClean="0"/>
              <a:t> آغازین ۱۲۰۰-۱۴۰۰ م</a:t>
            </a:r>
            <a:endParaRPr lang="en-US" dirty="0"/>
          </a:p>
        </p:txBody>
      </p:sp>
      <p:sp>
        <p:nvSpPr>
          <p:cNvPr id="4" name="Text Placeholder 3"/>
          <p:cNvSpPr>
            <a:spLocks noGrp="1"/>
          </p:cNvSpPr>
          <p:nvPr>
            <p:ph type="body" idx="2"/>
          </p:nvPr>
        </p:nvSpPr>
        <p:spPr>
          <a:xfrm>
            <a:off x="6705600" y="1447800"/>
            <a:ext cx="2060448" cy="3886200"/>
          </a:xfrm>
        </p:spPr>
        <p:txBody>
          <a:bodyPr/>
          <a:lstStyle/>
          <a:p>
            <a:endParaRPr lang="en-US" dirty="0"/>
          </a:p>
        </p:txBody>
      </p:sp>
      <p:sp>
        <p:nvSpPr>
          <p:cNvPr id="2" name="Content Placeholder 1"/>
          <p:cNvSpPr>
            <a:spLocks noGrp="1"/>
          </p:cNvSpPr>
          <p:nvPr>
            <p:ph sz="half" idx="1"/>
          </p:nvPr>
        </p:nvSpPr>
        <p:spPr>
          <a:xfrm>
            <a:off x="457200" y="457200"/>
            <a:ext cx="5791200" cy="5715000"/>
          </a:xfrm>
        </p:spPr>
        <p:txBody>
          <a:bodyPr>
            <a:normAutofit/>
          </a:bodyPr>
          <a:lstStyle/>
          <a:p>
            <a:pPr rtl="1"/>
            <a:r>
              <a:rPr lang="fa-IR" b="1" dirty="0" smtClean="0"/>
              <a:t>از ویژگی‌های سبک معماری در عصر رنسانس آغازین، می‌توان به مولفه‌های ذیل اشاره نمود:</a:t>
            </a:r>
            <a:endParaRPr lang="en-US" dirty="0" smtClean="0"/>
          </a:p>
          <a:p>
            <a:r>
              <a:rPr lang="fa-IR" dirty="0" smtClean="0">
                <a:cs typeface="2  Badr" pitchFamily="2" charset="-78"/>
              </a:rPr>
              <a:t>احیای معماری روم و یونان و احیای معماری پانتئون و پارتنون. معماران از ساخت بنای کلیسا به سوی ساخت ساختمان‌ها شهری و غیر مذهبی یا کاخ‌ها و استفاده از نماسازی و رده‌گیری تزیینی در دیوارهای ساختمان‌ها و ساختن خانه‌های ییلاقی به پیروی از روم باستان تغییر موضع دادند. همچنین از دیگر حوزه‌های هنری که در عصر رنسانس آغازین، تحت تأثیر مدل‌های روم و یونان قرار گرفته است، مجسمه‌سازی است</a:t>
            </a:r>
            <a:endParaRPr lang="en-US" dirty="0">
              <a:cs typeface="2  Badr" pitchFamily="2" charset="-78"/>
            </a:endParaRPr>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515600" y="457200"/>
            <a:ext cx="228600" cy="1066800"/>
          </a:xfrm>
        </p:spPr>
        <p:txBody>
          <a:bodyPr/>
          <a:lstStyle/>
          <a:p>
            <a:endParaRPr lang="en-US" dirty="0"/>
          </a:p>
        </p:txBody>
      </p:sp>
      <p:sp>
        <p:nvSpPr>
          <p:cNvPr id="5" name="Text Placeholder 4"/>
          <p:cNvSpPr>
            <a:spLocks noGrp="1"/>
          </p:cNvSpPr>
          <p:nvPr>
            <p:ph type="body" idx="2"/>
          </p:nvPr>
        </p:nvSpPr>
        <p:spPr>
          <a:xfrm>
            <a:off x="6172200" y="533400"/>
            <a:ext cx="2593848" cy="5867400"/>
          </a:xfrm>
        </p:spPr>
        <p:txBody>
          <a:bodyPr/>
          <a:lstStyle/>
          <a:p>
            <a:endParaRPr lang="en-US" dirty="0"/>
          </a:p>
        </p:txBody>
      </p:sp>
      <p:sp>
        <p:nvSpPr>
          <p:cNvPr id="2" name="Content Placeholder 1"/>
          <p:cNvSpPr>
            <a:spLocks noGrp="1"/>
          </p:cNvSpPr>
          <p:nvPr>
            <p:ph sz="half" idx="1"/>
          </p:nvPr>
        </p:nvSpPr>
        <p:spPr>
          <a:xfrm>
            <a:off x="457200" y="457200"/>
            <a:ext cx="5562600" cy="5943600"/>
          </a:xfrm>
        </p:spPr>
        <p:txBody>
          <a:bodyPr>
            <a:normAutofit lnSpcReduction="10000"/>
          </a:bodyPr>
          <a:lstStyle/>
          <a:p>
            <a:pPr algn="r" rtl="1"/>
            <a:r>
              <a:rPr lang="fa-IR" dirty="0" smtClean="0">
                <a:cs typeface="2  Badr" pitchFamily="2" charset="-78"/>
              </a:rPr>
              <a:t>، به گونه‌ای که پیکرتراشی از جنبه تبلیغ دینی و ترویج مفاهیم دینی و کلیسایی خارج شد و از شخصیت‌های دینی، اسطوره‌زدایی نمود و در این دوره به جهت این‌که هنر بیش از آن‌که در خدمت کلیسا و چهره‌نمایی قدیسان باشد؛ برای اسطوره‌زدایی و تقدس‌زدایی از چهره‌های قدیسان است؛ از این رو، مجمسه‌های این دوران از هاله قدسی و چهره الهی برخوردار نیستند و برعکس مجسمه‌سازان می‌کوشند تا چهره‌های قدیسان را واقع‌نمایانه، زمینی و دنیوی نمایش دهند. به همین جهت دوناتلو وقتی مجسمه حبقوق نبی را می‌سازد، آن قدر آن را بد منظر، بشری و دنیوی ساخته که این مجسمه به مجسمه پیغمبر کله کدو شهرت یافته است</a:t>
            </a:r>
            <a:endParaRPr lang="en-US" dirty="0">
              <a:cs typeface="2  Badr" pitchFamily="2" charset="-78"/>
            </a:endParaRPr>
          </a:p>
        </p:txBody>
      </p:sp>
      <p:pic>
        <p:nvPicPr>
          <p:cNvPr id="7" name="Picture 2" descr="renaissance004f"/>
          <p:cNvPicPr>
            <a:picLocks noChangeAspect="1" noChangeArrowheads="1"/>
          </p:cNvPicPr>
          <p:nvPr/>
        </p:nvPicPr>
        <p:blipFill>
          <a:blip r:embed="rId2"/>
          <a:srcRect/>
          <a:stretch>
            <a:fillRect/>
          </a:stretch>
        </p:blipFill>
        <p:spPr bwMode="auto">
          <a:xfrm>
            <a:off x="6172200" y="461010"/>
            <a:ext cx="2667000" cy="585406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1366</TotalTime>
  <Words>882</Words>
  <Application>Microsoft Office PowerPoint</Application>
  <PresentationFormat>On-screen Show (4:3)</PresentationFormat>
  <Paragraphs>35</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Urban</vt:lpstr>
      <vt:lpstr>                            به نام خدا                      معماری دوره رنسانس  </vt:lpstr>
      <vt:lpstr>                           فهرست  مقدمه معماری آغازین  معماری میانه معماری پیشرفته  معماران معروف رنسانس و آثارشان منابع  </vt:lpstr>
      <vt:lpstr>دورهٔ رنسانس</vt:lpstr>
      <vt:lpstr>PowerPoint Presentation</vt:lpstr>
      <vt:lpstr>PowerPoint Presentation</vt:lpstr>
      <vt:lpstr>PowerPoint Presentation</vt:lpstr>
      <vt:lpstr>PowerPoint Presentation</vt:lpstr>
      <vt:lpstr>معماری رنسانس آغازین ۱۲۰۰-۱۴۰۰ م</vt:lpstr>
      <vt:lpstr>PowerPoint Presentation</vt:lpstr>
      <vt:lpstr>سلام دوست عزیز : لطفا موارد زیر را به دقت بخوانید 1. درخواست فایل پاورپوینت  آشنایی با معماری جهان رایگان نیستند و درگروه ها و کانال ها در شبکه های مجازی نمی توان انها را یافت، بدیهی است مواردی که در شبکه های مجازی یافت میشود غیر معتبر،قدیمی و ناقص است. 2.قیمت این پاورپوینت آشنایی با معماری جهان 6،000 تومان می باشد.  3. در صورتی که مایل به خرید ان هستید یا اطلاعات،تصاویر بیشتری در رابطه با ان می خواهید ،با شماره تلفن 09183113704 تماس حاصل فرمایی.یا در تلگرام بنده پیغام بگذارید : @mozhgan_afrinsh 4.پس از درخواست برای شما پاورپوینت کامل ان ارسال می شود. توجه مهم (قبل از هر اقدامی حتما بخوانید) :  **پس ازدرخواست شما به ادمین محترم،زمانی که تصمیم به خرید و پرداخت وجه گرفتید ،ایشان ارتباط شما با مدیریت مجموعه را برقرار می نمایند، لذا حتما باید به سوالات مدیریت در زمینه نحوه عملکرد گروه و رضایت مندی پاسخ دهید و پس از ان وجه مورد نظر را به حساب مدیریت واریز نمایید. **تذکرمهم: اگر درخواست انجام پروژه دانشجویی(پروژه اماده طراحی،طراحی0تا100، شیت بندی،کدی کردن مدارک،ساخت مدلینگ در 3دی از ان،نوشتار رساله،پایانامه ارشد،پروپزال،مقاله و ...)دارید فقط با مدیریت در میان بگذارید(در جدول پایین اکانت مدیریت قید شده) و صرفا در این زمینه از ارتباط با ادمین ها بپرهیزید،لذا درصورتی که ادمین  به شما پیشنهاد انجام این قبیل موارد را داد ،سریعا به مدیریت گزارش نمایید.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User</dc:creator>
  <cp:lastModifiedBy>novin</cp:lastModifiedBy>
  <cp:revision>170</cp:revision>
  <dcterms:created xsi:type="dcterms:W3CDTF">2010-12-22T04:01:00Z</dcterms:created>
  <dcterms:modified xsi:type="dcterms:W3CDTF">2016-04-15T17:55:58Z</dcterms:modified>
</cp:coreProperties>
</file>