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81" r:id="rId2"/>
    <p:sldId id="282" r:id="rId3"/>
    <p:sldId id="283" r:id="rId4"/>
    <p:sldId id="284" r:id="rId5"/>
    <p:sldId id="285" r:id="rId6"/>
    <p:sldId id="286" r:id="rId7"/>
    <p:sldId id="293" r:id="rId8"/>
    <p:sldId id="287" r:id="rId9"/>
    <p:sldId id="288" r:id="rId10"/>
    <p:sldId id="292" r:id="rId11"/>
    <p:sldId id="289" r:id="rId12"/>
    <p:sldId id="291" r:id="rId13"/>
    <p:sldId id="290" r:id="rId14"/>
    <p:sldId id="257" r:id="rId15"/>
    <p:sldId id="274" r:id="rId16"/>
    <p:sldId id="259" r:id="rId17"/>
    <p:sldId id="264" r:id="rId18"/>
    <p:sldId id="265" r:id="rId19"/>
    <p:sldId id="296" r:id="rId20"/>
    <p:sldId id="266" r:id="rId21"/>
    <p:sldId id="269" r:id="rId22"/>
    <p:sldId id="275" r:id="rId23"/>
    <p:sldId id="270" r:id="rId24"/>
    <p:sldId id="276" r:id="rId25"/>
    <p:sldId id="271" r:id="rId26"/>
    <p:sldId id="272" r:id="rId27"/>
    <p:sldId id="277" r:id="rId28"/>
    <p:sldId id="273" r:id="rId29"/>
    <p:sldId id="278" r:id="rId30"/>
    <p:sldId id="260" r:id="rId31"/>
    <p:sldId id="261" r:id="rId32"/>
    <p:sldId id="262" r:id="rId33"/>
    <p:sldId id="263" r:id="rId34"/>
    <p:sldId id="297" r:id="rId35"/>
    <p:sldId id="298" r:id="rId36"/>
    <p:sldId id="27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174246A9-58E7-45A3-B1A4-F662EA872165}" type="datetimeFigureOut">
              <a:rPr lang="en-US" smtClean="0"/>
              <a:pPr/>
              <a:t>6/17/2016</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4246A9-58E7-45A3-B1A4-F662EA872165}" type="datetimeFigureOut">
              <a:rPr lang="en-US" smtClean="0"/>
              <a:pPr/>
              <a:t>6/17/2016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4246A9-58E7-45A3-B1A4-F662EA872165}" type="datetimeFigureOut">
              <a:rPr lang="en-US" smtClean="0"/>
              <a:pPr/>
              <a:t>6/17/2016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4246A9-58E7-45A3-B1A4-F662EA872165}" type="datetimeFigureOut">
              <a:rPr lang="en-US" smtClean="0"/>
              <a:pPr/>
              <a:t>6/17/2016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74246A9-58E7-45A3-B1A4-F662EA872165}" type="datetimeFigureOut">
              <a:rPr lang="en-US" smtClean="0"/>
              <a:pPr/>
              <a:t>6/17/2016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74246A9-58E7-45A3-B1A4-F662EA872165}" type="datetimeFigureOut">
              <a:rPr lang="en-US" smtClean="0"/>
              <a:pPr/>
              <a:t>6/17/2016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174246A9-58E7-45A3-B1A4-F662EA872165}" type="datetimeFigureOut">
              <a:rPr lang="en-US" smtClean="0"/>
              <a:pPr/>
              <a:t>6/17/2016</a:t>
            </a:fld>
            <a:endParaRPr lang="en-US"/>
          </a:p>
        </p:txBody>
      </p:sp>
      <p:sp>
        <p:nvSpPr>
          <p:cNvPr id="27" name="Slide Number Placeholder 26"/>
          <p:cNvSpPr>
            <a:spLocks noGrp="1"/>
          </p:cNvSpPr>
          <p:nvPr>
            <p:ph type="sldNum" sz="quarter" idx="11"/>
          </p:nvPr>
        </p:nvSpPr>
        <p:spPr/>
        <p:txBody>
          <a:bodyPr rtlCol="0"/>
          <a:lstStyle/>
          <a:p>
            <a:fld id="{63AB42CB-E0F9-4883-80A0-24B2BA7CF89F}"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174246A9-58E7-45A3-B1A4-F662EA872165}" type="datetimeFigureOut">
              <a:rPr lang="en-US" smtClean="0"/>
              <a:pPr/>
              <a:t>6/17/2016</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4246A9-58E7-45A3-B1A4-F662EA872165}" type="datetimeFigureOut">
              <a:rPr lang="en-US" smtClean="0"/>
              <a:pPr/>
              <a:t>6/17/2016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74246A9-58E7-45A3-B1A4-F662EA872165}" type="datetimeFigureOut">
              <a:rPr lang="en-US" smtClean="0"/>
              <a:pPr/>
              <a:t>6/17/2016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74246A9-58E7-45A3-B1A4-F662EA872165}" type="datetimeFigureOut">
              <a:rPr lang="en-US" smtClean="0"/>
              <a:pPr/>
              <a:t>6/17/2016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42CB-E0F9-4883-80A0-24B2BA7CF89F}" type="slidenum">
              <a:rPr lang="en-US" smtClean="0"/>
              <a:pPr/>
              <a:t>‹#›</a:t>
            </a:fld>
            <a:endParaRPr lang="en-US"/>
          </a:p>
        </p:txBody>
      </p:sp>
    </p:spTree>
  </p:cSld>
  <p:clrMapOvr>
    <a:masterClrMapping/>
  </p:clrMapOvr>
  <p:transition spd="med">
    <p:randomBar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174246A9-58E7-45A3-B1A4-F662EA872165}" type="datetimeFigureOut">
              <a:rPr lang="en-US" smtClean="0"/>
              <a:pPr/>
              <a:t>6/17/2016</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3AB42CB-E0F9-4883-80A0-24B2BA7CF89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p:randomBar dir="vert"/>
  </p:transition>
  <p:timing>
    <p:tnLst>
      <p:par>
        <p:cTn id="1" dur="indefinite" restart="never" nodeType="tmRoot"/>
      </p:par>
    </p:tnLst>
  </p:timing>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876800"/>
            <a:ext cx="4114800" cy="1371599"/>
          </a:xfrm>
        </p:spPr>
        <p:txBody>
          <a:bodyPr>
            <a:normAutofit lnSpcReduction="10000"/>
          </a:bodyPr>
          <a:lstStyle/>
          <a:p>
            <a:pPr algn="ctr">
              <a:buNone/>
            </a:pPr>
            <a:r>
              <a:rPr lang="fa-IR" sz="88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a:t>
            </a:r>
            <a:endParaRPr lang="en-US" sz="88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6309" y="5541818"/>
            <a:ext cx="5105400" cy="1295400"/>
          </a:xfrm>
        </p:spPr>
        <p:txBody>
          <a:bodyPr>
            <a:normAutofit/>
          </a:bodyPr>
          <a:lstStyle/>
          <a:p>
            <a:pPr algn="just" rtl="1"/>
            <a:r>
              <a:rPr lang="fa-IR" sz="2500" b="1" dirty="0" smtClean="0">
                <a:solidFill>
                  <a:schemeClr val="tx2">
                    <a:lumMod val="75000"/>
                  </a:schemeClr>
                </a:solidFill>
                <a:cs typeface="B Homa" panose="00000400000000000000" pitchFamily="2" charset="-78"/>
              </a:rPr>
              <a:t>مهرابه‌ای در روستای کارابورگ در شمال شرق انگلستان</a:t>
            </a:r>
            <a:endParaRPr lang="en-US" sz="2500" b="1" dirty="0">
              <a:solidFill>
                <a:schemeClr val="tx2">
                  <a:lumMod val="75000"/>
                </a:schemeClr>
              </a:solidFill>
              <a:cs typeface="B Homa" panose="00000400000000000000" pitchFamily="2" charset="-78"/>
            </a:endParaRPr>
          </a:p>
        </p:txBody>
      </p:sp>
      <p:pic>
        <p:nvPicPr>
          <p:cNvPr id="4" name="Content Placeholder 3" descr="800px-Brocolitiamithraeum.jpg"/>
          <p:cNvPicPr>
            <a:picLocks noGrp="1" noChangeAspect="1"/>
          </p:cNvPicPr>
          <p:nvPr>
            <p:ph idx="1"/>
          </p:nvPr>
        </p:nvPicPr>
        <p:blipFill>
          <a:blip r:embed="rId2"/>
          <a:stretch>
            <a:fillRect/>
          </a:stretch>
        </p:blipFill>
        <p:spPr>
          <a:xfrm>
            <a:off x="152400" y="685800"/>
            <a:ext cx="7086600" cy="531495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معماری مهرابه‌ها</a:t>
            </a:r>
            <a:b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57200" y="1905000"/>
            <a:ext cx="8229600" cy="4669536"/>
          </a:xfrm>
        </p:spPr>
        <p:txBody>
          <a:bodyPr>
            <a:normAutofit fontScale="92500" lnSpcReduction="20000"/>
          </a:bodyPr>
          <a:lstStyle/>
          <a:p>
            <a:pPr algn="just" rtl="1">
              <a:lnSpc>
                <a:spcPct val="150000"/>
              </a:lnSpc>
              <a:buNone/>
            </a:pPr>
            <a:r>
              <a:rPr lang="fa-IR" sz="2200" dirty="0">
                <a:cs typeface="B Homa" panose="00000400000000000000" pitchFamily="2" charset="-78"/>
              </a:rPr>
              <a:t>   در ورودی مهرابه را بیشتر به سمت شرق میساختند. ساختمان مهرابه‌ها از یک ورودی سپس دهلیز درونی که به سه راهرو منتهی می‌شد تشکیل شده‌است. تالار روبرویی بزرگ بوده و تالار اصلی معبد بوده‌است. دو راهرویی که در سمت چپ و راست قرار داشتند تنگتر بوده و سقف آن هم کوتاهتر است. مهراب ،بالای تالار اصلی قرار می‌گرفت و عبارت است از گودی اندکی در دیوارکه نقش مهر(و گاهی مجسمه او) در حال کشتن گاو در آن دیده می‌شد دو مهربان  نیز در دو سوی او دیده می‌شدند. در دو طرف تالار اصلی نیمکتهایی سنگی قرار می‌دادند.</a:t>
            </a:r>
          </a:p>
          <a:p>
            <a:pPr algn="just" rtl="1">
              <a:lnSpc>
                <a:spcPct val="150000"/>
              </a:lnSpc>
              <a:buNone/>
            </a:pPr>
            <a:r>
              <a:rPr lang="fa-IR" sz="2200" dirty="0">
                <a:cs typeface="B Homa" panose="00000400000000000000" pitchFamily="2" charset="-78"/>
              </a:rPr>
              <a:t>   روشنی مهرابه از روزنه‌های کوچک سقف و یا پنجره‌های باریک تامین می‌شد، به طوری که فضای مهرابه تقریباً تاریک بود. و این برای آن بود که حالت اصلی غار حفظ شود. مهرابه‌ها را کوچک میساختند به طوری که مهریان تنگ در کنار هم قرار گیرند. دیواره‌های مهرابه‌های اروپا از نقاشیهای دیواری آیین مهر پر است.</a:t>
            </a:r>
          </a:p>
          <a:p>
            <a:pPr algn="just" rtl="1">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2819400"/>
            <a:ext cx="2209800" cy="1066800"/>
          </a:xfrm>
        </p:spPr>
        <p:txBody>
          <a:bodyPr>
            <a:normAutofit fontScale="90000"/>
          </a:bodyPr>
          <a:lstStyle/>
          <a:p>
            <a:pPr algn="just" rtl="1"/>
            <a:r>
              <a:rPr lang="fa-IR" sz="2500" b="1" dirty="0" smtClean="0">
                <a:solidFill>
                  <a:schemeClr val="tx2">
                    <a:lumMod val="75000"/>
                  </a:schemeClr>
                </a:solidFill>
                <a:cs typeface="B Homa" panose="00000400000000000000" pitchFamily="2" charset="-78"/>
              </a:rPr>
              <a:t>مهرابه‌ای در شهر باستانی اوستیا در ایتالیا</a:t>
            </a:r>
            <a:endParaRPr lang="en-US" sz="2500" b="1" dirty="0">
              <a:solidFill>
                <a:schemeClr val="tx2">
                  <a:lumMod val="75000"/>
                </a:schemeClr>
              </a:solidFill>
              <a:cs typeface="B Homa" panose="00000400000000000000" pitchFamily="2" charset="-78"/>
            </a:endParaRPr>
          </a:p>
        </p:txBody>
      </p:sp>
      <p:pic>
        <p:nvPicPr>
          <p:cNvPr id="4" name="Content Placeholder 3" descr="800px-Ostia_Antica_Mithraeum.jpg"/>
          <p:cNvPicPr>
            <a:picLocks noGrp="1" noChangeAspect="1"/>
          </p:cNvPicPr>
          <p:nvPr>
            <p:ph idx="1"/>
          </p:nvPr>
        </p:nvPicPr>
        <p:blipFill>
          <a:blip r:embed="rId2"/>
          <a:stretch>
            <a:fillRect/>
          </a:stretch>
        </p:blipFill>
        <p:spPr>
          <a:xfrm>
            <a:off x="304800" y="914400"/>
            <a:ext cx="5791200" cy="533400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مهرابه‌های بازمانده</a:t>
            </a:r>
            <a:b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953000" y="1752600"/>
            <a:ext cx="3657600" cy="4136136"/>
          </a:xfrm>
        </p:spPr>
        <p:txBody>
          <a:bodyPr>
            <a:normAutofit/>
          </a:bodyPr>
          <a:lstStyle/>
          <a:p>
            <a:pPr algn="just" rtl="1">
              <a:lnSpc>
                <a:spcPct val="150000"/>
              </a:lnSpc>
              <a:buNone/>
            </a:pPr>
            <a:r>
              <a:rPr lang="fa-IR" sz="2000" dirty="0">
                <a:cs typeface="B Homa" panose="00000400000000000000" pitchFamily="2" charset="-78"/>
              </a:rPr>
              <a:t>در اروپا بیشتر مهرابه‌هایی که مخفی نبودند به کلیسا تبدیل شدند یا در واقع روی بقایای آن‌ها کلیسا ساخته شد. در ایران نیز بسیاری از مهرابه‌ها به کلیسا، مسجد، آتشکده، امامزاده، خانقاه، قدمگاه و... تبدیل شده‌اند.</a:t>
            </a:r>
          </a:p>
          <a:p>
            <a:pPr algn="just" rtl="1">
              <a:buNone/>
            </a:pPr>
            <a:endParaRPr lang="en-US" sz="2500" b="1" dirty="0">
              <a:cs typeface="B Homa" panose="00000400000000000000" pitchFamily="2" charset="-78"/>
            </a:endParaRPr>
          </a:p>
        </p:txBody>
      </p:sp>
      <p:pic>
        <p:nvPicPr>
          <p:cNvPr id="4" name="Picture 3" descr="800px-Bible_museum_-_Mithrasheiligtum.jpg"/>
          <p:cNvPicPr>
            <a:picLocks noChangeAspect="1"/>
          </p:cNvPicPr>
          <p:nvPr/>
        </p:nvPicPr>
        <p:blipFill>
          <a:blip r:embed="rId2"/>
          <a:stretch>
            <a:fillRect/>
          </a:stretch>
        </p:blipFill>
        <p:spPr>
          <a:xfrm>
            <a:off x="304800" y="1752600"/>
            <a:ext cx="4495800" cy="4648200"/>
          </a:xfrm>
          <a:prstGeom prst="rect">
            <a:avLst/>
          </a:prstGeom>
          <a:ln>
            <a:noFill/>
          </a:ln>
          <a:effectLst>
            <a:softEdge rad="112500"/>
          </a:effectLst>
        </p:spPr>
      </p:pic>
      <p:sp>
        <p:nvSpPr>
          <p:cNvPr id="5" name="Rectangle 4"/>
          <p:cNvSpPr/>
          <p:nvPr/>
        </p:nvSpPr>
        <p:spPr>
          <a:xfrm>
            <a:off x="5181600" y="5167952"/>
            <a:ext cx="3048000" cy="1246495"/>
          </a:xfrm>
          <a:prstGeom prst="rect">
            <a:avLst/>
          </a:prstGeom>
        </p:spPr>
        <p:txBody>
          <a:bodyPr wrap="square">
            <a:spAutoFit/>
          </a:bodyPr>
          <a:lstStyle/>
          <a:p>
            <a:pPr algn="just" rtl="1"/>
            <a:r>
              <a:rPr lang="fa-IR" sz="2500" b="1" dirty="0" smtClean="0">
                <a:solidFill>
                  <a:schemeClr val="tx2">
                    <a:lumMod val="75000"/>
                  </a:schemeClr>
                </a:solidFill>
                <a:cs typeface="B Homa" panose="00000400000000000000" pitchFamily="2" charset="-78"/>
              </a:rPr>
              <a:t>یک مهرابه بازسازی شده در شهر نَیمِیخِن هلند (موزه کتاب مقدس)</a:t>
            </a:r>
            <a:endParaRPr lang="en-US" sz="2500" b="1" dirty="0">
              <a:solidFill>
                <a:schemeClr val="tx2">
                  <a:lumMod val="75000"/>
                </a:schemeClr>
              </a:solidFill>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از نظر لغوي</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محراب </a:t>
            </a:r>
            <a:r>
              <a:rPr lang="ar-SA" sz="2000" dirty="0">
                <a:cs typeface="B Homa" panose="00000400000000000000" pitchFamily="2" charset="-78"/>
              </a:rPr>
              <a:t>از حرب ، </a:t>
            </a:r>
            <a:r>
              <a:rPr lang="ar-SA" sz="2000" dirty="0">
                <a:cs typeface="B Homa" panose="00000400000000000000" pitchFamily="2" charset="-78"/>
              </a:rPr>
              <a:t>بر</a:t>
            </a:r>
            <a:r>
              <a:rPr lang="fa-IR" sz="2000" dirty="0">
                <a:cs typeface="B Homa" panose="00000400000000000000" pitchFamily="2" charset="-78"/>
              </a:rPr>
              <a:t> </a:t>
            </a:r>
            <a:r>
              <a:rPr lang="ar-SA" sz="2000" dirty="0">
                <a:cs typeface="B Homa" panose="00000400000000000000" pitchFamily="2" charset="-78"/>
              </a:rPr>
              <a:t>وزن </a:t>
            </a:r>
            <a:r>
              <a:rPr lang="ar-SA" sz="2000" dirty="0">
                <a:cs typeface="B Homa" panose="00000400000000000000" pitchFamily="2" charset="-78"/>
              </a:rPr>
              <a:t>مفعال ، اسم آلت است </a:t>
            </a:r>
            <a:r>
              <a:rPr lang="ar-SA" sz="2000" dirty="0">
                <a:cs typeface="B Homa" panose="00000400000000000000" pitchFamily="2" charset="-78"/>
              </a:rPr>
              <a:t>براي </a:t>
            </a:r>
            <a:r>
              <a:rPr lang="ar-SA" sz="2000" dirty="0">
                <a:cs typeface="B Homa" panose="00000400000000000000" pitchFamily="2" charset="-78"/>
              </a:rPr>
              <a:t>مبالغه </a:t>
            </a:r>
            <a:r>
              <a:rPr lang="fa-IR" sz="2000" dirty="0">
                <a:cs typeface="B Homa" panose="00000400000000000000" pitchFamily="2" charset="-78"/>
              </a:rPr>
              <a:t>. </a:t>
            </a:r>
            <a:r>
              <a:rPr lang="ar-SA" sz="2000" dirty="0">
                <a:cs typeface="B Homa" panose="00000400000000000000" pitchFamily="2" charset="-78"/>
              </a:rPr>
              <a:t>جاي </a:t>
            </a:r>
            <a:r>
              <a:rPr lang="ar-SA" sz="2000" dirty="0">
                <a:cs typeface="B Homa" panose="00000400000000000000" pitchFamily="2" charset="-78"/>
              </a:rPr>
              <a:t>نماز را محراب مي خوانند كه آن جايگاه كار زار شيطان است محراب مكان ترسناكي است همانند لانه و پناهگاه </a:t>
            </a:r>
            <a:r>
              <a:rPr lang="ar-SA" sz="2000" dirty="0">
                <a:cs typeface="B Homa" panose="00000400000000000000" pitchFamily="2" charset="-78"/>
              </a:rPr>
              <a:t>شير</a:t>
            </a:r>
            <a:r>
              <a:rPr lang="fa-IR" sz="2000" dirty="0">
                <a:cs typeface="B Homa" panose="00000400000000000000" pitchFamily="2" charset="-78"/>
              </a:rPr>
              <a:t>.</a:t>
            </a:r>
            <a:endParaRPr lang="en-US"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برخي </a:t>
            </a:r>
            <a:r>
              <a:rPr lang="ar-SA" sz="2000" dirty="0">
                <a:cs typeface="B Homa" panose="00000400000000000000" pitchFamily="2" charset="-78"/>
              </a:rPr>
              <a:t>گفته اند محراب را به اين خاطر محراب مي گويند كه درآن جا محاربه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جنگ </a:t>
            </a:r>
            <a:r>
              <a:rPr lang="ar-SA" sz="2000" dirty="0">
                <a:cs typeface="B Homa" panose="00000400000000000000" pitchFamily="2" charset="-78"/>
              </a:rPr>
              <a:t>شيطان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هواي </a:t>
            </a:r>
            <a:r>
              <a:rPr lang="ar-SA" sz="2000" dirty="0">
                <a:cs typeface="B Homa" panose="00000400000000000000" pitchFamily="2" charset="-78"/>
              </a:rPr>
              <a:t>نفس باعقل است ونيز چون آدمي بايد در چنان </a:t>
            </a:r>
            <a:r>
              <a:rPr lang="ar-SA" sz="2000" dirty="0">
                <a:cs typeface="B Homa" panose="00000400000000000000" pitchFamily="2" charset="-78"/>
              </a:rPr>
              <a:t>جاي</a:t>
            </a:r>
            <a:r>
              <a:rPr lang="fa-IR" sz="2000" dirty="0">
                <a:cs typeface="B Homa" panose="00000400000000000000" pitchFamily="2" charset="-78"/>
              </a:rPr>
              <a:t>ی</a:t>
            </a:r>
            <a:r>
              <a:rPr lang="ar-SA" sz="2000" dirty="0">
                <a:cs typeface="B Homa" panose="00000400000000000000" pitchFamily="2" charset="-78"/>
              </a:rPr>
              <a:t> </a:t>
            </a:r>
            <a:r>
              <a:rPr lang="ar-SA" sz="2000" dirty="0">
                <a:cs typeface="B Homa" panose="00000400000000000000" pitchFamily="2" charset="-78"/>
              </a:rPr>
              <a:t>خود را </a:t>
            </a:r>
            <a:r>
              <a:rPr lang="ar-SA" sz="2000" dirty="0">
                <a:cs typeface="B Homa" panose="00000400000000000000" pitchFamily="2" charset="-78"/>
              </a:rPr>
              <a:t>از</a:t>
            </a:r>
            <a:r>
              <a:rPr lang="fa-IR" sz="2000" dirty="0">
                <a:cs typeface="B Homa" panose="00000400000000000000" pitchFamily="2" charset="-78"/>
              </a:rPr>
              <a:t> </a:t>
            </a:r>
            <a:r>
              <a:rPr lang="ar-SA" sz="2000" dirty="0">
                <a:cs typeface="B Homa" panose="00000400000000000000" pitchFamily="2" charset="-78"/>
              </a:rPr>
              <a:t>شغل</a:t>
            </a:r>
            <a:r>
              <a:rPr lang="fa-IR" sz="2000" dirty="0">
                <a:cs typeface="B Homa" panose="00000400000000000000" pitchFamily="2" charset="-78"/>
              </a:rPr>
              <a:t> </a:t>
            </a:r>
            <a:r>
              <a:rPr lang="ar-SA" sz="2000" dirty="0">
                <a:cs typeface="B Homa" panose="00000400000000000000" pitchFamily="2" charset="-78"/>
              </a:rPr>
              <a:t>هاي </a:t>
            </a:r>
            <a:r>
              <a:rPr lang="ar-SA" sz="2000" dirty="0">
                <a:cs typeface="B Homa" panose="00000400000000000000" pitchFamily="2" charset="-78"/>
              </a:rPr>
              <a:t>دنيوي وتفرقه خواطر دور </a:t>
            </a:r>
            <a:r>
              <a:rPr lang="ar-SA" sz="2000" dirty="0">
                <a:cs typeface="B Homa" panose="00000400000000000000" pitchFamily="2" charset="-78"/>
              </a:rPr>
              <a:t>سازد</a:t>
            </a:r>
            <a:r>
              <a:rPr lang="fa-IR" sz="2000" dirty="0">
                <a:cs typeface="B Homa" panose="00000400000000000000" pitchFamily="2" charset="-78"/>
              </a:rPr>
              <a:t> </a:t>
            </a:r>
            <a:r>
              <a:rPr lang="ar-SA" sz="2000" dirty="0">
                <a:cs typeface="B Homa" panose="00000400000000000000" pitchFamily="2" charset="-78"/>
              </a:rPr>
              <a:t>لذا </a:t>
            </a:r>
            <a:r>
              <a:rPr lang="ar-SA" sz="2000" dirty="0">
                <a:cs typeface="B Homa" panose="00000400000000000000" pitchFamily="2" charset="-78"/>
              </a:rPr>
              <a:t>به آن محراب مي گويند </a:t>
            </a:r>
            <a:r>
              <a:rPr lang="ar-SA" sz="2000" dirty="0">
                <a:cs typeface="B Homa" panose="00000400000000000000" pitchFamily="2" charset="-78"/>
              </a:rPr>
              <a:t>. پس </a:t>
            </a:r>
            <a:r>
              <a:rPr lang="ar-SA" sz="2000" dirty="0">
                <a:cs typeface="B Homa" panose="00000400000000000000" pitchFamily="2" charset="-78"/>
              </a:rPr>
              <a:t>محراب يعني جنگ گاه و به معني مرد بسيار جنگاور و دلير به صورت مبالغه نيز به كار رفته است . </a:t>
            </a:r>
            <a:r>
              <a:rPr lang="ar-SA" sz="2000" dirty="0">
                <a:cs typeface="B Homa" panose="00000400000000000000" pitchFamily="2" charset="-78"/>
              </a:rPr>
              <a:t>محراب </a:t>
            </a:r>
            <a:r>
              <a:rPr lang="ar-SA" sz="2000" dirty="0">
                <a:cs typeface="B Homa" panose="00000400000000000000" pitchFamily="2" charset="-78"/>
              </a:rPr>
              <a:t>بالكسر فارسي : نوعي </a:t>
            </a:r>
            <a:r>
              <a:rPr lang="ar-SA" sz="2000" dirty="0">
                <a:cs typeface="B Homa" panose="00000400000000000000" pitchFamily="2" charset="-78"/>
              </a:rPr>
              <a:t>ازشمشير</a:t>
            </a:r>
            <a:r>
              <a:rPr lang="fa-IR" sz="2000" dirty="0">
                <a:cs typeface="B Homa" panose="00000400000000000000" pitchFamily="2" charset="-78"/>
              </a:rPr>
              <a:t> </a:t>
            </a:r>
            <a:r>
              <a:rPr lang="fa-IR" sz="2000" dirty="0">
                <a:cs typeface="B Homa" panose="00000400000000000000" pitchFamily="2" charset="-78"/>
              </a:rPr>
              <a:t>است.</a:t>
            </a:r>
            <a:endParaRPr lang="en-US" sz="2000"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821936"/>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برخي ديگر گفته اند </a:t>
            </a:r>
            <a:r>
              <a:rPr lang="fa-IR" sz="2000" dirty="0">
                <a:cs typeface="B Homa" panose="00000400000000000000" pitchFamily="2" charset="-78"/>
              </a:rPr>
              <a:t>در </a:t>
            </a:r>
            <a:r>
              <a:rPr lang="ar-SA" sz="2000" dirty="0">
                <a:cs typeface="B Homa" panose="00000400000000000000" pitchFamily="2" charset="-78"/>
              </a:rPr>
              <a:t>اصل معناي آن «محراب البيت » يعني مجلس بوده ، پس به </a:t>
            </a:r>
            <a:r>
              <a:rPr lang="fa-IR" sz="2000" dirty="0">
                <a:cs typeface="B Homa" panose="00000400000000000000" pitchFamily="2" charset="-78"/>
              </a:rPr>
              <a:t>این </a:t>
            </a:r>
            <a:r>
              <a:rPr lang="ar-SA" sz="2000" dirty="0">
                <a:cs typeface="B Homa" panose="00000400000000000000" pitchFamily="2" charset="-78"/>
              </a:rPr>
              <a:t>مناسبت ، به صدر مسجد هم</a:t>
            </a:r>
            <a:r>
              <a:rPr lang="fa-IR" sz="2000" dirty="0">
                <a:cs typeface="B Homa" panose="00000400000000000000" pitchFamily="2" charset="-78"/>
              </a:rPr>
              <a:t> </a:t>
            </a:r>
            <a:r>
              <a:rPr lang="ar-SA" sz="2000" dirty="0">
                <a:cs typeface="B Homa" panose="00000400000000000000" pitchFamily="2" charset="-78"/>
              </a:rPr>
              <a:t>«محراب »گفته اند . بعضي ديگر گفته اند </a:t>
            </a:r>
            <a:r>
              <a:rPr lang="fa-IR" sz="2000" dirty="0">
                <a:cs typeface="B Homa" panose="00000400000000000000" pitchFamily="2" charset="-78"/>
              </a:rPr>
              <a:t>: </a:t>
            </a:r>
            <a:r>
              <a:rPr lang="ar-SA" sz="2000" dirty="0">
                <a:cs typeface="B Homa" panose="00000400000000000000" pitchFamily="2" charset="-78"/>
              </a:rPr>
              <a:t>محراب صدرخانه و شريفترين مكان خانه است ، جمعش محاريب و نيز به معني اتاق است</a:t>
            </a:r>
            <a:r>
              <a:rPr lang="fa-IR" sz="2000" dirty="0">
                <a:cs typeface="B Homa" panose="00000400000000000000" pitchFamily="2" charset="-78"/>
              </a:rPr>
              <a:t>.</a:t>
            </a:r>
            <a:r>
              <a:rPr lang="ar-SA" sz="2000" dirty="0">
                <a:cs typeface="B Homa" panose="00000400000000000000" pitchFamily="2" charset="-78"/>
              </a:rPr>
              <a:t> </a:t>
            </a:r>
            <a:endParaRPr lang="en-US"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قبله و محراب مسجد نيز صدر آن و بهترين محل آن است و محرابهاي بني اسرائيل مسجدهايشان مي باشدكه در آن مي نشينند </a:t>
            </a:r>
            <a:endParaRPr lang="en-US" sz="2000" dirty="0" smtClean="0">
              <a:cs typeface="B Homa" panose="00000400000000000000" pitchFamily="2" charset="-78"/>
            </a:endParaRPr>
          </a:p>
          <a:p>
            <a:pPr algn="just" rtl="1">
              <a:lnSpc>
                <a:spcPct val="150000"/>
              </a:lnSpc>
              <a:buNone/>
            </a:pPr>
            <a:endParaRPr lang="fa-IR" sz="2000" dirty="0">
              <a:cs typeface="B Homa" panose="00000400000000000000" pitchFamily="2" charset="-78"/>
            </a:endParaRPr>
          </a:p>
          <a:p>
            <a:pPr algn="just" rtl="1">
              <a:buNone/>
            </a:pPr>
            <a:r>
              <a:rPr lang="fa-IR" sz="2500" b="1" dirty="0" smtClean="0">
                <a:solidFill>
                  <a:schemeClr val="tx2">
                    <a:lumMod val="75000"/>
                  </a:schemeClr>
                </a:solidFill>
                <a:cs typeface="B Homa" panose="00000400000000000000" pitchFamily="2" charset="-78"/>
              </a:rPr>
              <a:t>    </a:t>
            </a:r>
            <a:r>
              <a:rPr lang="ar-SA" sz="2500" b="1" dirty="0" smtClean="0">
                <a:solidFill>
                  <a:schemeClr val="tx2">
                    <a:lumMod val="75000"/>
                  </a:schemeClr>
                </a:solidFill>
                <a:cs typeface="B Homa" panose="00000400000000000000" pitchFamily="2" charset="-78"/>
              </a:rPr>
              <a:t>« محراب » مكاني است كه مخصوص عبادت باشد</a:t>
            </a:r>
            <a:r>
              <a:rPr lang="fa-IR" sz="2500" b="1" dirty="0" smtClean="0">
                <a:solidFill>
                  <a:schemeClr val="tx2">
                    <a:lumMod val="75000"/>
                  </a:schemeClr>
                </a:solidFill>
                <a:cs typeface="B Homa" panose="00000400000000000000" pitchFamily="2" charset="-78"/>
              </a:rPr>
              <a:t> </a:t>
            </a:r>
            <a:r>
              <a:rPr lang="ar-SA" sz="2500" b="1" dirty="0" smtClean="0">
                <a:solidFill>
                  <a:schemeClr val="tx2">
                    <a:lumMod val="75000"/>
                  </a:schemeClr>
                </a:solidFill>
                <a:cs typeface="B Homa" panose="00000400000000000000" pitchFamily="2" charset="-78"/>
              </a:rPr>
              <a:t>چه </a:t>
            </a:r>
            <a:r>
              <a:rPr lang="fa-IR" sz="2500" b="1" dirty="0" smtClean="0">
                <a:solidFill>
                  <a:schemeClr val="tx2">
                    <a:lumMod val="75000"/>
                  </a:schemeClr>
                </a:solidFill>
                <a:cs typeface="B Homa" panose="00000400000000000000" pitchFamily="2" charset="-78"/>
              </a:rPr>
              <a:t>در</a:t>
            </a:r>
            <a:r>
              <a:rPr lang="ar-SA" sz="2500" b="1" dirty="0" smtClean="0">
                <a:solidFill>
                  <a:schemeClr val="tx2">
                    <a:lumMod val="75000"/>
                  </a:schemeClr>
                </a:solidFill>
                <a:cs typeface="B Homa" panose="00000400000000000000" pitchFamily="2" charset="-78"/>
              </a:rPr>
              <a:t> مسجد و</a:t>
            </a:r>
            <a:r>
              <a:rPr lang="fa-IR" sz="2500" b="1" dirty="0" smtClean="0">
                <a:solidFill>
                  <a:schemeClr val="tx2">
                    <a:lumMod val="75000"/>
                  </a:schemeClr>
                </a:solidFill>
                <a:cs typeface="B Homa" panose="00000400000000000000" pitchFamily="2" charset="-78"/>
              </a:rPr>
              <a:t> </a:t>
            </a:r>
            <a:r>
              <a:rPr lang="ar-SA" sz="2500" b="1" dirty="0" smtClean="0">
                <a:solidFill>
                  <a:schemeClr val="tx2">
                    <a:lumMod val="75000"/>
                  </a:schemeClr>
                </a:solidFill>
                <a:cs typeface="B Homa" panose="00000400000000000000" pitchFamily="2" charset="-78"/>
              </a:rPr>
              <a:t>چه </a:t>
            </a:r>
            <a:r>
              <a:rPr lang="fa-IR" sz="2500" b="1" dirty="0" smtClean="0">
                <a:solidFill>
                  <a:schemeClr val="tx2">
                    <a:lumMod val="75000"/>
                  </a:schemeClr>
                </a:solidFill>
                <a:cs typeface="B Homa" panose="00000400000000000000" pitchFamily="2" charset="-78"/>
              </a:rPr>
              <a:t>در</a:t>
            </a:r>
            <a:r>
              <a:rPr lang="ar-SA" sz="2500" b="1" dirty="0" smtClean="0">
                <a:solidFill>
                  <a:schemeClr val="tx2">
                    <a:lumMod val="75000"/>
                  </a:schemeClr>
                </a:solidFill>
                <a:cs typeface="B Homa" panose="00000400000000000000" pitchFamily="2" charset="-78"/>
              </a:rPr>
              <a:t> خانه</a:t>
            </a:r>
            <a:endParaRPr lang="en-US" sz="2500" b="1" dirty="0" smtClean="0">
              <a:solidFill>
                <a:schemeClr val="tx2">
                  <a:lumMod val="75000"/>
                </a:schemeClr>
              </a:solidFill>
              <a:cs typeface="B Homa" panose="00000400000000000000" pitchFamily="2" charset="-78"/>
            </a:endParaRPr>
          </a:p>
          <a:p>
            <a:pPr algn="just">
              <a:buNone/>
            </a:pPr>
            <a:endParaRPr lang="en-US" sz="2500" dirty="0"/>
          </a:p>
        </p:txBody>
      </p:sp>
    </p:spTree>
  </p:cSld>
  <p:clrMapOvr>
    <a:masterClrMapping/>
  </p:clrMapOvr>
  <p:transition spd="med">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در قرآن و تفاسير</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a:t>
            </a:r>
            <a:r>
              <a:rPr lang="ar-SA" sz="2000" dirty="0">
                <a:cs typeface="B Homa" panose="00000400000000000000" pitchFamily="2" charset="-78"/>
              </a:rPr>
              <a:t>قرآن مجيد چهار مورد كلمة محراب به معني منزلگاه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صومعه </a:t>
            </a:r>
            <a:r>
              <a:rPr lang="ar-SA" sz="2000" dirty="0">
                <a:cs typeface="B Homa" panose="00000400000000000000" pitchFamily="2" charset="-78"/>
              </a:rPr>
              <a:t>آمده است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يك </a:t>
            </a:r>
            <a:r>
              <a:rPr lang="ar-SA" sz="2000" dirty="0">
                <a:cs typeface="B Homa" panose="00000400000000000000" pitchFamily="2" charset="-78"/>
              </a:rPr>
              <a:t>مورد به صورت محاريب آمده </a:t>
            </a:r>
            <a:r>
              <a:rPr lang="ar-SA" sz="2000" dirty="0">
                <a:cs typeface="B Homa" panose="00000400000000000000" pitchFamily="2" charset="-78"/>
              </a:rPr>
              <a:t>است</a:t>
            </a:r>
            <a:r>
              <a:rPr lang="fa-IR" sz="2000" dirty="0">
                <a:cs typeface="B Homa" panose="00000400000000000000" pitchFamily="2" charset="-78"/>
              </a:rPr>
              <a:t>.</a:t>
            </a:r>
          </a:p>
          <a:p>
            <a:pPr algn="just" rtl="1">
              <a:lnSpc>
                <a:spcPct val="150000"/>
              </a:lnSpc>
              <a:buNone/>
            </a:pPr>
            <a:r>
              <a:rPr lang="fa-IR" sz="2000" dirty="0">
                <a:cs typeface="B Homa" panose="00000400000000000000" pitchFamily="2" charset="-78"/>
              </a:rPr>
              <a:t>    به باور برخي لغت شناسان گاهي در قرآن از محراب براي اشاره به مسجد استفاده شده است: «</a:t>
            </a:r>
            <a:r>
              <a:rPr lang="fa-IR" sz="2000" dirty="0">
                <a:cs typeface="B Homa" panose="00000400000000000000" pitchFamily="2" charset="-78"/>
              </a:rPr>
              <a:t>فَخَرَجَ عَلي قَوْمِهِ مِنَ الْمِحْراب...»</a:t>
            </a:r>
            <a:r>
              <a:rPr lang="fa-IR" sz="2000" dirty="0">
                <a:cs typeface="B Homa" panose="00000400000000000000" pitchFamily="2" charset="-78"/>
              </a:rPr>
              <a:t>؛ يعني از مسجد به سمت قومش خارج شد.</a:t>
            </a:r>
            <a:endParaRPr lang="en-US" sz="2000"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90600"/>
          </a:xfrm>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تاريخچة محراب</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57200" y="1752600"/>
            <a:ext cx="8534400" cy="4068763"/>
          </a:xfrm>
        </p:spPr>
        <p:txBody>
          <a:bodyPr>
            <a:noAutofit/>
          </a:bodyPr>
          <a:lstStyle/>
          <a:p>
            <a:pPr algn="just" rtl="1">
              <a:lnSpc>
                <a:spcPct val="150000"/>
              </a:lnSpc>
              <a:buNone/>
            </a:pPr>
            <a:r>
              <a:rPr lang="fa-IR" sz="2500" b="1" dirty="0" smtClean="0">
                <a:cs typeface="B Homa" panose="00000400000000000000" pitchFamily="2" charset="-78"/>
              </a:rPr>
              <a:t>     </a:t>
            </a:r>
            <a:r>
              <a:rPr lang="ar-SA" sz="2000" dirty="0">
                <a:cs typeface="B Homa" panose="00000400000000000000" pitchFamily="2" charset="-78"/>
              </a:rPr>
              <a:t>معني </a:t>
            </a:r>
            <a:r>
              <a:rPr lang="ar-SA" sz="2000" dirty="0">
                <a:cs typeface="B Homa" panose="00000400000000000000" pitchFamily="2" charset="-78"/>
              </a:rPr>
              <a:t>لغوي محراب بررسي شد پي مي گيريم كه محراب از چه زماني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با </a:t>
            </a:r>
            <a:r>
              <a:rPr lang="ar-SA" sz="2000" dirty="0">
                <a:cs typeface="B Homa" panose="00000400000000000000" pitchFamily="2" charset="-78"/>
              </a:rPr>
              <a:t>چه شكلي و  هيأتي  به عنوان يك نماد مقدس و نشانه و قبله نماي مسجد و در چه مكاني معمول گرديد</a:t>
            </a:r>
            <a:r>
              <a:rPr lang="ar-SA" sz="2000" dirty="0">
                <a:cs typeface="B Homa" panose="00000400000000000000" pitchFamily="2" charset="-78"/>
              </a:rPr>
              <a:t>.</a:t>
            </a:r>
            <a:endParaRPr lang="fa-IR"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ا</a:t>
            </a:r>
            <a:r>
              <a:rPr lang="fa-IR" sz="2000" dirty="0">
                <a:cs typeface="B Homa" panose="00000400000000000000" pitchFamily="2" charset="-78"/>
              </a:rPr>
              <a:t>ب</a:t>
            </a:r>
            <a:r>
              <a:rPr lang="ar-SA" sz="2000" dirty="0">
                <a:cs typeface="B Homa" panose="00000400000000000000" pitchFamily="2" charset="-78"/>
              </a:rPr>
              <a:t>ن </a:t>
            </a:r>
            <a:r>
              <a:rPr lang="ar-SA" sz="2000" dirty="0">
                <a:cs typeface="B Homa" panose="00000400000000000000" pitchFamily="2" charset="-78"/>
              </a:rPr>
              <a:t>بطوطه ايجاد محراب را در مسجد مدينه به دورة عثمان نسبت مي دهد و مي گويد : در دورة عثمان باز هم بر مساحت مسجد افزوده شد عثمان در تعمير مسجد جدي و امر نمود… سقف آن را از چوب ساج پوشانده محرابي هم براي مسجد ترتيب دادند ، لا كن برخي گفته اند اولين محراب رادر اسلام مروان بنا كرد وبرخي ديگر اين ابتكار را به عمر بن عبدالعزيز </a:t>
            </a:r>
            <a:r>
              <a:rPr lang="ar-SA" sz="2000" dirty="0">
                <a:cs typeface="B Homa" panose="00000400000000000000" pitchFamily="2" charset="-78"/>
              </a:rPr>
              <a:t>نسبت </a:t>
            </a:r>
            <a:r>
              <a:rPr lang="ar-SA" sz="2000" dirty="0">
                <a:cs typeface="B Homa" panose="00000400000000000000" pitchFamily="2" charset="-78"/>
              </a:rPr>
              <a:t>داده </a:t>
            </a:r>
            <a:r>
              <a:rPr lang="ar-SA" sz="2000" dirty="0">
                <a:cs typeface="B Homa" panose="00000400000000000000" pitchFamily="2" charset="-78"/>
              </a:rPr>
              <a:t>اند</a:t>
            </a:r>
            <a:r>
              <a:rPr lang="fa-IR" sz="2000" dirty="0">
                <a:cs typeface="B Homa" panose="00000400000000000000" pitchFamily="2" charset="-78"/>
              </a:rPr>
              <a:t>.</a:t>
            </a: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سمهودي </a:t>
            </a:r>
            <a:r>
              <a:rPr lang="ar-SA" sz="2000" dirty="0">
                <a:cs typeface="B Homa" panose="00000400000000000000" pitchFamily="2" charset="-78"/>
              </a:rPr>
              <a:t>نيز محراب مسجد مدينه را به عمر بن عبدالعزيز نسبت مي دهد . و مي گويد : « مسجد شريف نبوي دوران پيامبر (ص) ودر عهد خلفاء بعد از او محرابي نداشت  و اولين كسي كه محراب را احداث نمود عمر بن عبدالعزيز </a:t>
            </a:r>
            <a:r>
              <a:rPr lang="fa-IR" sz="2000" dirty="0">
                <a:cs typeface="B Homa" panose="00000400000000000000" pitchFamily="2" charset="-78"/>
              </a:rPr>
              <a:t>بود.</a:t>
            </a:r>
          </a:p>
        </p:txBody>
      </p:sp>
    </p:spTree>
  </p:cSld>
  <p:clrMapOvr>
    <a:masterClrMapping/>
  </p:clrMapOvr>
  <p:transition spd="med">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1676400"/>
            <a:ext cx="3733800" cy="4898136"/>
          </a:xfrm>
        </p:spPr>
        <p:txBody>
          <a:bodyPr>
            <a:normAutofit/>
          </a:bodyPr>
          <a:lstStyle/>
          <a:p>
            <a:pPr algn="just" rtl="1">
              <a:buNone/>
            </a:pPr>
            <a:r>
              <a:rPr lang="ar-SA" sz="2200" dirty="0">
                <a:cs typeface="B Homa" panose="00000400000000000000" pitchFamily="2" charset="-78"/>
              </a:rPr>
              <a:t>علامة مجلسي معتقد است كه طبق اخبار و دلايل و قراين ، معلوم شده كه محراب مسجد النبي (ص) در مدينه نيز نسبت به آنچه كه در زمان پيامبر بوده تغيير  يافته است </a:t>
            </a:r>
            <a:r>
              <a:rPr lang="fa-IR" sz="2200" dirty="0">
                <a:cs typeface="B Homa" panose="00000400000000000000" pitchFamily="2" charset="-78"/>
              </a:rPr>
              <a:t>.</a:t>
            </a:r>
            <a:r>
              <a:rPr lang="ar-SA" sz="2200" dirty="0">
                <a:cs typeface="B Homa" panose="00000400000000000000" pitchFamily="2" charset="-78"/>
              </a:rPr>
              <a:t>در بارة محراب مسجد كوفه كه از اولين مساجد ساخته شده در خارج از شبه جزيره عربستان مي باشد ودر تاريخ ، داراي اهميت بسياري است اختلاف نظر وجود دارد كه آيا ازهمان ابتدا يا در سالهاي بعد داراي محراب شده است </a:t>
            </a:r>
            <a:r>
              <a:rPr lang="ar-SA" sz="2500" b="1" dirty="0" smtClean="0">
                <a:cs typeface="B Homa" panose="00000400000000000000" pitchFamily="2" charset="-78"/>
              </a:rPr>
              <a:t>.</a:t>
            </a:r>
            <a:endParaRPr lang="en-US" sz="2500" b="1" dirty="0" smtClean="0">
              <a:cs typeface="B Homa" panose="00000400000000000000" pitchFamily="2" charset="-78"/>
            </a:endParaRPr>
          </a:p>
          <a:p>
            <a:pPr algn="just" rtl="1">
              <a:buNone/>
            </a:pPr>
            <a:endParaRPr lang="en-US" sz="2500" b="1" dirty="0">
              <a:cs typeface="B Homa" panose="00000400000000000000" pitchFamily="2" charset="-78"/>
            </a:endParaRPr>
          </a:p>
        </p:txBody>
      </p:sp>
      <p:pic>
        <p:nvPicPr>
          <p:cNvPr id="4" name="Picture 3" descr="n00034054-r-b-027.jpg"/>
          <p:cNvPicPr>
            <a:picLocks noChangeAspect="1"/>
          </p:cNvPicPr>
          <p:nvPr/>
        </p:nvPicPr>
        <p:blipFill>
          <a:blip r:embed="rId2"/>
          <a:stretch>
            <a:fillRect/>
          </a:stretch>
        </p:blipFill>
        <p:spPr>
          <a:xfrm>
            <a:off x="304800" y="1295400"/>
            <a:ext cx="4544536" cy="5057217"/>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0" y="5943600"/>
            <a:ext cx="2286000" cy="1066800"/>
          </a:xfrm>
        </p:spPr>
        <p:txBody>
          <a:bodyPr>
            <a:normAutofit/>
          </a:bodyPr>
          <a:lstStyle/>
          <a:p>
            <a:pPr algn="just" rtl="1"/>
            <a:r>
              <a:rPr lang="ar-SA" sz="2500" b="1" dirty="0" smtClean="0">
                <a:solidFill>
                  <a:schemeClr val="tx2">
                    <a:lumMod val="75000"/>
                  </a:schemeClr>
                </a:solidFill>
                <a:cs typeface="B Homa" panose="00000400000000000000" pitchFamily="2" charset="-78"/>
              </a:rPr>
              <a:t>محراب مسجد كوفه</a:t>
            </a:r>
            <a:endParaRPr lang="en-US" sz="2500" dirty="0">
              <a:solidFill>
                <a:schemeClr val="tx2">
                  <a:lumMod val="75000"/>
                </a:schemeClr>
              </a:solidFill>
            </a:endParaRPr>
          </a:p>
        </p:txBody>
      </p:sp>
      <p:pic>
        <p:nvPicPr>
          <p:cNvPr id="4" name="Content Placeholder 3" descr="mehraab2.jpg"/>
          <p:cNvPicPr>
            <a:picLocks noGrp="1" noChangeAspect="1"/>
          </p:cNvPicPr>
          <p:nvPr>
            <p:ph idx="1"/>
          </p:nvPr>
        </p:nvPicPr>
        <p:blipFill>
          <a:blip r:embed="rId2"/>
          <a:stretch>
            <a:fillRect/>
          </a:stretch>
        </p:blipFill>
        <p:spPr>
          <a:xfrm>
            <a:off x="152400" y="685800"/>
            <a:ext cx="7620000" cy="571500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836" y="457200"/>
            <a:ext cx="8229600" cy="990600"/>
          </a:xfrm>
        </p:spPr>
        <p:txBody>
          <a:bodyPr>
            <a:normAutofit/>
          </a:bodyPr>
          <a:lstStyle/>
          <a:p>
            <a:pPr algn="ct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322618" y="1524000"/>
            <a:ext cx="4800600" cy="4669536"/>
          </a:xfrm>
        </p:spPr>
        <p:txBody>
          <a:bodyPr>
            <a:noAutofit/>
          </a:bodyPr>
          <a:lstStyle/>
          <a:p>
            <a:pPr algn="just" rtl="1">
              <a:lnSpc>
                <a:spcPct val="150000"/>
              </a:lnSpc>
              <a:buNone/>
            </a:pPr>
            <a:r>
              <a:rPr lang="fa-IR" sz="2000" dirty="0" smtClean="0">
                <a:cs typeface="B Homa" panose="00000400000000000000" pitchFamily="2" charset="-78"/>
              </a:rPr>
              <a:t>    </a:t>
            </a:r>
            <a:r>
              <a:rPr lang="ar-SA" sz="2000" dirty="0" smtClean="0">
                <a:cs typeface="B Homa" panose="00000400000000000000" pitchFamily="2" charset="-78"/>
              </a:rPr>
              <a:t>مهرابه یا محراب که در معماری مساجد جایگاه تعریف شده ای دارد، مانند هر عنصر معماری دیگر، سرگذشتی طولانی را پشت سرگذاشته و در مورد سرچشمه پیدایش آن نظریات مختلفی مطرح است به طوری که برخی آن را به دوران پیش از اسلام نسبت می دهند وبرخی دیگر آن را فقط مختص معماری اسلامی می دانند</a:t>
            </a:r>
            <a:r>
              <a:rPr lang="en-US" sz="2000" dirty="0" smtClean="0">
                <a:cs typeface="B Homa" panose="00000400000000000000" pitchFamily="2" charset="-78"/>
              </a:rPr>
              <a:t>. </a:t>
            </a:r>
          </a:p>
          <a:p>
            <a:pPr algn="just" rtl="1">
              <a:lnSpc>
                <a:spcPct val="150000"/>
              </a:lnSpc>
              <a:buNone/>
            </a:pPr>
            <a:r>
              <a:rPr lang="fa-IR" sz="2000" dirty="0" smtClean="0">
                <a:cs typeface="B Homa" panose="00000400000000000000" pitchFamily="2" charset="-78"/>
              </a:rPr>
              <a:t>    </a:t>
            </a:r>
            <a:r>
              <a:rPr lang="ar-SA" sz="2000" dirty="0" smtClean="0">
                <a:cs typeface="B Homa" panose="00000400000000000000" pitchFamily="2" charset="-78"/>
              </a:rPr>
              <a:t>فرم مهراب در مساجد، عبارت است از فرورفتگی طاقچه مانندی در دیوار که سمت قبله یا مکه را نشان می دهد. در حقیقت م</a:t>
            </a:r>
            <a:r>
              <a:rPr lang="fa-IR" sz="2000" dirty="0" smtClean="0">
                <a:cs typeface="B Homa" panose="00000400000000000000" pitchFamily="2" charset="-78"/>
              </a:rPr>
              <a:t>ح</a:t>
            </a:r>
            <a:r>
              <a:rPr lang="ar-SA" sz="2000" dirty="0" smtClean="0">
                <a:cs typeface="B Homa" panose="00000400000000000000" pitchFamily="2" charset="-78"/>
              </a:rPr>
              <a:t>راب در حکم یک جهت نما عمل می کند</a:t>
            </a:r>
            <a:r>
              <a:rPr lang="en-US" sz="2000" dirty="0" smtClean="0">
                <a:cs typeface="B Homa" panose="00000400000000000000" pitchFamily="2" charset="-78"/>
              </a:rPr>
              <a:t>. </a:t>
            </a:r>
          </a:p>
          <a:p>
            <a:pPr algn="just">
              <a:lnSpc>
                <a:spcPct val="150000"/>
              </a:lnSpc>
              <a:buNone/>
            </a:pPr>
            <a:endParaRPr lang="en-US" sz="2000" dirty="0">
              <a:cs typeface="B Homa" panose="00000400000000000000" pitchFamily="2" charset="-78"/>
            </a:endParaRPr>
          </a:p>
        </p:txBody>
      </p:sp>
      <p:pic>
        <p:nvPicPr>
          <p:cNvPr id="5" name="Picture 4" descr="phpThumb_generated_thumbnailjpg.jpg"/>
          <p:cNvPicPr>
            <a:picLocks noChangeAspect="1"/>
          </p:cNvPicPr>
          <p:nvPr/>
        </p:nvPicPr>
        <p:blipFill>
          <a:blip r:embed="rId2"/>
          <a:stretch>
            <a:fillRect/>
          </a:stretch>
        </p:blipFill>
        <p:spPr>
          <a:xfrm>
            <a:off x="228599" y="1676400"/>
            <a:ext cx="3715117" cy="4903955"/>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36336"/>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احتمال </a:t>
            </a:r>
            <a:r>
              <a:rPr lang="ar-SA" sz="2000" dirty="0">
                <a:cs typeface="B Homa" panose="00000400000000000000" pitchFamily="2" charset="-78"/>
              </a:rPr>
              <a:t>مي رود كه ساختن محراب در مسجد كوفه قبل از محراب مسجد مدينه باشد . زيرا آنجا سرزميني بود كه قبل از اسلام مذهب زرتشت حاكميت داشت و در معابد زرتشت آتشگاه مكان مقدسي بود كه هنگام دعا و نيايش به گرد آن جمع مي شدند. با توجه به اينكه مسلمانان هنگام فتح هر سر زمين معابـد دين قديـمي آنها را با تغيـيراتي تبديل به مسجـد مي كردند ، آتشـدان آتشـكده ها و قربانگاه مسيحي رااز بين مي بردند وبه جاي آن محرابي در ديوار قبله مي ساختند تا هم جهت قبله وكعبه مشخص شودو هم هنگام دعا و نماز روي بدان بايستند . به همين مناسبت بعيد نيست كه مسلمانان در مسجد نوبنياد از ابتدا محراب قبله نما ايجاد مي نمودند . آندره گدار باستان شناس معروف فرانسوي معتقد است مساجدي </a:t>
            </a:r>
            <a:r>
              <a:rPr lang="fa-IR" sz="2000" dirty="0">
                <a:cs typeface="B Homa" panose="00000400000000000000" pitchFamily="2" charset="-78"/>
              </a:rPr>
              <a:t>که در </a:t>
            </a:r>
            <a:r>
              <a:rPr lang="ar-SA" sz="2000" dirty="0">
                <a:cs typeface="B Homa" panose="00000400000000000000" pitchFamily="2" charset="-78"/>
              </a:rPr>
              <a:t>ايران </a:t>
            </a:r>
            <a:r>
              <a:rPr lang="ar-SA" sz="2000" dirty="0">
                <a:cs typeface="B Homa" panose="00000400000000000000" pitchFamily="2" charset="-78"/>
              </a:rPr>
              <a:t>ساخته مي شد از همان ابتدا داراي محراب بودند . از همان اوايل تسلط مسلمين بر ايران ، اهالي مغرب ايران ، </a:t>
            </a:r>
            <a:r>
              <a:rPr lang="fa-IR" sz="2000" dirty="0">
                <a:cs typeface="B Homa" panose="00000400000000000000" pitchFamily="2" charset="-78"/>
              </a:rPr>
              <a:t>مساجدی </a:t>
            </a:r>
            <a:r>
              <a:rPr lang="ar-SA" sz="2000" dirty="0">
                <a:cs typeface="B Homa" panose="00000400000000000000" pitchFamily="2" charset="-78"/>
              </a:rPr>
              <a:t>براي </a:t>
            </a:r>
            <a:r>
              <a:rPr lang="ar-SA" sz="2000" dirty="0">
                <a:cs typeface="B Homa" panose="00000400000000000000" pitchFamily="2" charset="-78"/>
              </a:rPr>
              <a:t>خود ساختند . اين مساجد همان ساختمان معابد ساساني بود كه ظاهراً آن را به صورت ديگري آراستند </a:t>
            </a:r>
            <a:r>
              <a:rPr lang="ar-SA" sz="2500" b="1" dirty="0">
                <a:cs typeface="B Homa" panose="00000400000000000000" pitchFamily="2" charset="-78"/>
              </a:rPr>
              <a:t>.</a:t>
            </a: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سير تاريخي محراب</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800600" y="1600200"/>
            <a:ext cx="3886200" cy="4525963"/>
          </a:xfrm>
        </p:spPr>
        <p:txBody>
          <a:bodyPr>
            <a:noAutofit/>
          </a:bodyPr>
          <a:lstStyle/>
          <a:p>
            <a:pPr algn="just" rtl="1">
              <a:buNone/>
            </a:pPr>
            <a:r>
              <a:rPr lang="en-US"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   </a:t>
            </a:r>
            <a:r>
              <a:rPr lang="ar-SA"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a:t>
            </a:r>
            <a:r>
              <a:rPr lang="ar-SA" sz="32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در زمان </a:t>
            </a:r>
            <a:r>
              <a:rPr lang="ar-SA"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پيامبر</a:t>
            </a:r>
            <a:endParaRPr lang="fa-IR"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a:p>
            <a:pPr algn="just" rtl="1"/>
            <a:endParaRPr lang="fa-IR" sz="2000" dirty="0">
              <a:cs typeface="B Homa" panose="00000400000000000000" pitchFamily="2" charset="-78"/>
            </a:endParaRPr>
          </a:p>
          <a:p>
            <a:pPr algn="just" rtl="1">
              <a:buNone/>
            </a:pPr>
            <a:r>
              <a:rPr lang="fa-IR" sz="2000" dirty="0">
                <a:cs typeface="B Homa" panose="00000400000000000000" pitchFamily="2" charset="-78"/>
              </a:rPr>
              <a:t>    </a:t>
            </a:r>
            <a:r>
              <a:rPr lang="ar-SA" sz="2000" dirty="0">
                <a:cs typeface="B Homa" panose="00000400000000000000" pitchFamily="2" charset="-78"/>
              </a:rPr>
              <a:t>اينكه </a:t>
            </a:r>
            <a:r>
              <a:rPr lang="ar-SA" sz="2000" dirty="0">
                <a:cs typeface="B Homa" panose="00000400000000000000" pitchFamily="2" charset="-78"/>
              </a:rPr>
              <a:t>در زمان خود </a:t>
            </a:r>
            <a:r>
              <a:rPr lang="ar-SA" sz="2000" dirty="0">
                <a:cs typeface="B Homa" panose="00000400000000000000" pitchFamily="2" charset="-78"/>
              </a:rPr>
              <a:t>پيامبر </a:t>
            </a:r>
            <a:r>
              <a:rPr lang="ar-SA" sz="2000" dirty="0">
                <a:cs typeface="B Homa" panose="00000400000000000000" pitchFamily="2" charset="-78"/>
              </a:rPr>
              <a:t>آيا مسجد مدينه محرابي داشته يا نه اقوال مختلف است بعضي از مورخين از جمله واقدي وعلامة مجلسي معتقدند در زمان خود رسول </a:t>
            </a:r>
            <a:r>
              <a:rPr lang="ar-SA" sz="2000" dirty="0">
                <a:cs typeface="B Homa" panose="00000400000000000000" pitchFamily="2" charset="-78"/>
              </a:rPr>
              <a:t>الله</a:t>
            </a:r>
            <a:r>
              <a:rPr lang="fa-IR" sz="2000" dirty="0">
                <a:cs typeface="B Homa" panose="00000400000000000000" pitchFamily="2" charset="-78"/>
              </a:rPr>
              <a:t> </a:t>
            </a:r>
            <a:r>
              <a:rPr lang="ar-SA" sz="2000" dirty="0">
                <a:cs typeface="B Homa" panose="00000400000000000000" pitchFamily="2" charset="-78"/>
              </a:rPr>
              <a:t>محراب </a:t>
            </a:r>
            <a:r>
              <a:rPr lang="ar-SA" sz="2000" dirty="0">
                <a:cs typeface="B Homa" panose="00000400000000000000" pitchFamily="2" charset="-78"/>
              </a:rPr>
              <a:t>وجود داشته اما سمهودي با </a:t>
            </a:r>
            <a:r>
              <a:rPr lang="ar-SA" sz="2000" dirty="0">
                <a:cs typeface="B Homa" panose="00000400000000000000" pitchFamily="2" charset="-78"/>
              </a:rPr>
              <a:t>صراح</a:t>
            </a:r>
            <a:r>
              <a:rPr lang="fa-IR" sz="2000" dirty="0">
                <a:cs typeface="B Homa" panose="00000400000000000000" pitchFamily="2" charset="-78"/>
              </a:rPr>
              <a:t>ت</a:t>
            </a:r>
            <a:r>
              <a:rPr lang="ar-SA" sz="2000" dirty="0">
                <a:cs typeface="B Homa" panose="00000400000000000000" pitchFamily="2" charset="-78"/>
              </a:rPr>
              <a:t> </a:t>
            </a:r>
            <a:r>
              <a:rPr lang="ar-SA" sz="2000" dirty="0">
                <a:cs typeface="B Homa" panose="00000400000000000000" pitchFamily="2" charset="-78"/>
              </a:rPr>
              <a:t>وجود محراب رااز زمان رسول خدا انكار مي كند اما باتوجه به اينكه در عهد خلفاي راشدين </a:t>
            </a:r>
            <a:r>
              <a:rPr lang="ar-SA" sz="2000" dirty="0">
                <a:cs typeface="B Homa" panose="00000400000000000000" pitchFamily="2" charset="-78"/>
              </a:rPr>
              <a:t>كمتر </a:t>
            </a:r>
            <a:r>
              <a:rPr lang="ar-SA" sz="2000" dirty="0">
                <a:cs typeface="B Homa" panose="00000400000000000000" pitchFamily="2" charset="-78"/>
              </a:rPr>
              <a:t>به مساجد محرابدار بر مي خوردند احتمال نبودن محراب در زمان رسول </a:t>
            </a:r>
            <a:r>
              <a:rPr lang="ar-SA" sz="2000" dirty="0">
                <a:cs typeface="B Homa" panose="00000400000000000000" pitchFamily="2" charset="-78"/>
              </a:rPr>
              <a:t>خدا </a:t>
            </a:r>
            <a:r>
              <a:rPr lang="ar-SA" sz="2000" dirty="0">
                <a:cs typeface="B Homa" panose="00000400000000000000" pitchFamily="2" charset="-78"/>
              </a:rPr>
              <a:t>تقويت مي </a:t>
            </a:r>
            <a:r>
              <a:rPr lang="ar-SA" sz="2000" dirty="0">
                <a:cs typeface="B Homa" panose="00000400000000000000" pitchFamily="2" charset="-78"/>
              </a:rPr>
              <a:t>شود</a:t>
            </a:r>
            <a:r>
              <a:rPr lang="fa-IR" sz="2000" dirty="0">
                <a:cs typeface="B Homa" panose="00000400000000000000" pitchFamily="2" charset="-78"/>
              </a:rPr>
              <a:t>.</a:t>
            </a:r>
            <a:endParaRPr lang="ar-SA" sz="2000" dirty="0">
              <a:cs typeface="B Homa" panose="00000400000000000000" pitchFamily="2" charset="-78"/>
            </a:endParaRPr>
          </a:p>
          <a:p>
            <a:pPr algn="just" rtl="1">
              <a:buNone/>
            </a:pPr>
            <a:endParaRPr lang="en-US" sz="2500" b="1" dirty="0">
              <a:cs typeface="B Homa" panose="00000400000000000000" pitchFamily="2" charset="-78"/>
            </a:endParaRPr>
          </a:p>
        </p:txBody>
      </p:sp>
      <p:pic>
        <p:nvPicPr>
          <p:cNvPr id="4" name="Picture 3" descr="madine.jpg"/>
          <p:cNvPicPr>
            <a:picLocks noChangeAspect="1"/>
          </p:cNvPicPr>
          <p:nvPr/>
        </p:nvPicPr>
        <p:blipFill>
          <a:blip r:embed="rId2"/>
          <a:stretch>
            <a:fillRect/>
          </a:stretch>
        </p:blipFill>
        <p:spPr>
          <a:xfrm>
            <a:off x="228600" y="1752600"/>
            <a:ext cx="4267200" cy="4848225"/>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در عهد خلفاي راشدين</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endParaRPr>
          </a:p>
        </p:txBody>
      </p:sp>
      <p:sp>
        <p:nvSpPr>
          <p:cNvPr id="3" name="Content Placeholder 2"/>
          <p:cNvSpPr>
            <a:spLocks noGrp="1"/>
          </p:cNvSpPr>
          <p:nvPr>
            <p:ph idx="1"/>
          </p:nvPr>
        </p:nvSpPr>
        <p:spPr/>
        <p:txBody>
          <a:bodyPr>
            <a:normAutofit/>
          </a:bodyPr>
          <a:lstStyle/>
          <a:p>
            <a:pPr algn="just" rtl="1">
              <a:lnSpc>
                <a:spcPct val="150000"/>
              </a:lnSpc>
              <a:buNone/>
            </a:pPr>
            <a:endParaRPr lang="ar-SA"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اين دوره نيز همچون زمان خود پيامبر</a:t>
            </a:r>
            <a:r>
              <a:rPr lang="fa-IR" sz="2000" dirty="0">
                <a:cs typeface="B Homa" panose="00000400000000000000" pitchFamily="2" charset="-78"/>
                <a:sym typeface="AGA Arabesque"/>
              </a:rPr>
              <a:t> </a:t>
            </a:r>
            <a:r>
              <a:rPr lang="ar-SA" sz="2000" dirty="0">
                <a:cs typeface="B Homa" panose="00000400000000000000" pitchFamily="2" charset="-78"/>
              </a:rPr>
              <a:t>هنوز ساخت وتعبيه محراب در مسجد معمول نبوده چنانچه در زمان خليفة دوم درسال 22 كه عمر و عاص اردوگاه بزرگ اسلام رادر مصر تصرف كرد واولين مسجد آفريقا را بنا نهاد همانند ساير مساجد آن زمان از ساخت محراب ومناره در ساختمان مسجد خبري نبود </a:t>
            </a:r>
            <a:r>
              <a:rPr lang="ar-SA" sz="2500" b="1" dirty="0" smtClean="0">
                <a:cs typeface="B Homa" panose="00000400000000000000" pitchFamily="2" charset="-78"/>
              </a:rPr>
              <a:t>.</a:t>
            </a:r>
          </a:p>
          <a:p>
            <a:endParaRPr lang="en-US" sz="2500" dirty="0"/>
          </a:p>
        </p:txBody>
      </p:sp>
    </p:spTree>
  </p:cSld>
  <p:clrMapOvr>
    <a:masterClrMapping/>
  </p:clrMapOvr>
  <p:transition spd="med">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a:bodyPr>
          <a:lstStyle/>
          <a:p>
            <a:pPr algn="ct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در عهد امویان</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343400" y="1752600"/>
            <a:ext cx="4343400" cy="4724400"/>
          </a:xfrm>
        </p:spPr>
        <p:txBody>
          <a:bodyPr>
            <a:no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چنانچه </a:t>
            </a:r>
            <a:r>
              <a:rPr lang="ar-SA" sz="2000" dirty="0">
                <a:cs typeface="B Homa" panose="00000400000000000000" pitchFamily="2" charset="-78"/>
              </a:rPr>
              <a:t>گذشت غالب مورخين پديده محراب را همچون مناره بدعت امويان شمرده اند . نويسنده تاريخ عرب مي نويسد مناره را نيز چون محراب امويان به مسجد افزوده اند </a:t>
            </a:r>
            <a:r>
              <a:rPr lang="fa-IR" sz="2000" dirty="0">
                <a:cs typeface="B Homa" panose="00000400000000000000" pitchFamily="2" charset="-78"/>
              </a:rPr>
              <a:t>.</a:t>
            </a:r>
          </a:p>
          <a:p>
            <a:pPr algn="just" rtl="1">
              <a:buNone/>
            </a:pPr>
            <a:endParaRPr lang="fa-IR" sz="2500" b="1" dirty="0" smtClean="0">
              <a:cs typeface="B Homa" panose="00000400000000000000" pitchFamily="2" charset="-78"/>
            </a:endParaRPr>
          </a:p>
          <a:p>
            <a:pPr algn="just" rtl="1">
              <a:buNone/>
            </a:pPr>
            <a:r>
              <a:rPr lang="fa-IR" sz="2400" b="1" dirty="0" smtClean="0">
                <a:cs typeface="B Homa" panose="00000400000000000000" pitchFamily="2" charset="-78"/>
              </a:rPr>
              <a:t>    </a:t>
            </a:r>
            <a:r>
              <a:rPr lang="ar-SA" sz="2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مسجد اموي دمشق : </a:t>
            </a:r>
            <a:endParaRPr lang="fa-IR" sz="2400" b="1" dirty="0" smtClean="0">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محراب در اين مسجد امو ي باتحول وتكامل چشمگيري ظاهر شده است به طوريكه محراب نيم دايره وهم طاقهاي نعل اسبي را اولين بار در مسجد اموي دمشق ساختند</a:t>
            </a:r>
            <a:r>
              <a:rPr lang="fa-IR" sz="2000" dirty="0">
                <a:cs typeface="B Homa" panose="00000400000000000000" pitchFamily="2" charset="-78"/>
              </a:rPr>
              <a:t>.</a:t>
            </a:r>
          </a:p>
          <a:p>
            <a:pPr algn="just" rtl="1">
              <a:buNone/>
            </a:pPr>
            <a:endParaRPr lang="en-US" sz="2500" b="1" dirty="0">
              <a:cs typeface="B Homa" panose="00000400000000000000" pitchFamily="2" charset="-78"/>
            </a:endParaRPr>
          </a:p>
        </p:txBody>
      </p:sp>
      <p:pic>
        <p:nvPicPr>
          <p:cNvPr id="4" name="Picture 3" descr="mihrab2-cc-tbass-efendi.jpg"/>
          <p:cNvPicPr>
            <a:picLocks noChangeAspect="1"/>
          </p:cNvPicPr>
          <p:nvPr/>
        </p:nvPicPr>
        <p:blipFill>
          <a:blip r:embed="rId2"/>
          <a:stretch>
            <a:fillRect/>
          </a:stretch>
        </p:blipFill>
        <p:spPr>
          <a:xfrm>
            <a:off x="381000" y="1752600"/>
            <a:ext cx="3571875" cy="476250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normAutofit/>
          </a:bodyPr>
          <a:lstStyle/>
          <a:p>
            <a:pPr algn="just" rtl="1">
              <a:buNone/>
            </a:pPr>
            <a:r>
              <a:rPr lang="fa-IR" b="1" dirty="0" smtClean="0">
                <a:cs typeface="B Homa" panose="00000400000000000000" pitchFamily="2" charset="-78"/>
              </a:rPr>
              <a:t>    </a:t>
            </a:r>
            <a:r>
              <a:rPr lang="ar-SA"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«معاويه ومقصوره»</a:t>
            </a:r>
            <a:endParaRPr lang="ar-SA" sz="3200" b="1" dirty="0" smtClean="0">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فيليپ حتي در بارة بدعت مقصوره در مسجد توسط معاويه مي نويسد : معاويه بدعتي ناپسند نهاد يعني مقصوره را به مسجد افزود كه به سبب آن ملامت بسيار شد ، مقصوره مكاني داخل مسجد بود كه اطراف آن حصاري بود و</a:t>
            </a:r>
            <a:r>
              <a:rPr lang="fa-IR" sz="2000" dirty="0">
                <a:cs typeface="B Homa" panose="00000400000000000000" pitchFamily="2" charset="-78"/>
              </a:rPr>
              <a:t> </a:t>
            </a:r>
            <a:r>
              <a:rPr lang="ar-SA" sz="2000" dirty="0">
                <a:cs typeface="B Homa" panose="00000400000000000000" pitchFamily="2" charset="-78"/>
              </a:rPr>
              <a:t>به خليفه اختصاص داشت دربارة علل پيدايش آن سخنها گفته اند</a:t>
            </a:r>
            <a:r>
              <a:rPr lang="fa-IR" sz="2000" dirty="0">
                <a:cs typeface="B Homa" panose="00000400000000000000" pitchFamily="2" charset="-78"/>
              </a:rPr>
              <a:t>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معروفتر از همه اين بود كه پس از سوء قصدي كه يكي از خوارج به معاويه كرد مقصوره براي حفظ جان خليفه ساخته شده ، معلوم است كه خليفگان مقصوره را براي اعتكاف يا استراحت بكا رمي بردند</a:t>
            </a:r>
            <a:r>
              <a:rPr lang="fa-IR" sz="2000" dirty="0">
                <a:cs typeface="B Homa" panose="00000400000000000000" pitchFamily="2" charset="-78"/>
              </a:rPr>
              <a:t>.</a:t>
            </a:r>
            <a:endParaRPr lang="en-US" sz="2000"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pPr algn="ctr" rtl="1"/>
            <a:r>
              <a:rPr lang="ar-SA"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a:t>
            </a: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در عهد عباسیان</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3657600" y="1828800"/>
            <a:ext cx="5486400" cy="5029200"/>
          </a:xfrm>
        </p:spPr>
        <p:txBody>
          <a:bodyPr>
            <a:normAutofit fontScale="85000" lnSpcReduction="20000"/>
          </a:bodyPr>
          <a:lstStyle/>
          <a:p>
            <a:pPr algn="just" rtl="1">
              <a:lnSpc>
                <a:spcPct val="160000"/>
              </a:lnSpc>
              <a:buNone/>
            </a:pPr>
            <a:r>
              <a:rPr lang="fa-IR" sz="2200" dirty="0">
                <a:cs typeface="B Homa" panose="00000400000000000000" pitchFamily="2" charset="-78"/>
              </a:rPr>
              <a:t>    </a:t>
            </a:r>
            <a:r>
              <a:rPr lang="ar-SA" sz="2200" dirty="0">
                <a:cs typeface="B Homa" panose="00000400000000000000" pitchFamily="2" charset="-78"/>
              </a:rPr>
              <a:t>با </a:t>
            </a:r>
            <a:r>
              <a:rPr lang="ar-SA" sz="2200" dirty="0">
                <a:cs typeface="B Homa" panose="00000400000000000000" pitchFamily="2" charset="-78"/>
              </a:rPr>
              <a:t>پيشرفت معماري كه در عهد عباسيان در مساجد ايجاد شد مساجد از شكوه </a:t>
            </a:r>
            <a:r>
              <a:rPr lang="ar-SA" sz="2200" dirty="0">
                <a:cs typeface="B Homa" panose="00000400000000000000" pitchFamily="2" charset="-78"/>
              </a:rPr>
              <a:t>و</a:t>
            </a:r>
            <a:r>
              <a:rPr lang="fa-IR" sz="2200" dirty="0">
                <a:cs typeface="B Homa" panose="00000400000000000000" pitchFamily="2" charset="-78"/>
              </a:rPr>
              <a:t> </a:t>
            </a:r>
            <a:r>
              <a:rPr lang="ar-SA" sz="2200" dirty="0">
                <a:cs typeface="B Homa" panose="00000400000000000000" pitchFamily="2" charset="-78"/>
              </a:rPr>
              <a:t>جلال </a:t>
            </a:r>
            <a:r>
              <a:rPr lang="ar-SA" sz="2200" dirty="0">
                <a:cs typeface="B Homa" panose="00000400000000000000" pitchFamily="2" charset="-78"/>
              </a:rPr>
              <a:t>بيشتري </a:t>
            </a:r>
            <a:r>
              <a:rPr lang="ar-SA" sz="2200" dirty="0">
                <a:cs typeface="B Homa" panose="00000400000000000000" pitchFamily="2" charset="-78"/>
              </a:rPr>
              <a:t>برخوردار شدند</a:t>
            </a:r>
            <a:r>
              <a:rPr lang="fa-IR" sz="2200" dirty="0">
                <a:cs typeface="B Homa" panose="00000400000000000000" pitchFamily="2" charset="-78"/>
              </a:rPr>
              <a:t>.</a:t>
            </a:r>
            <a:r>
              <a:rPr lang="ar-SA" sz="2200" dirty="0">
                <a:cs typeface="B Homa" panose="00000400000000000000" pitchFamily="2" charset="-78"/>
              </a:rPr>
              <a:t> </a:t>
            </a:r>
            <a:r>
              <a:rPr lang="ar-SA" sz="2200" dirty="0">
                <a:cs typeface="B Homa" panose="00000400000000000000" pitchFamily="2" charset="-78"/>
              </a:rPr>
              <a:t>در بارة محراب از اين دوره محراب زيبايي كه در مسجد منصور ساخته شده شايان ذكر است </a:t>
            </a:r>
            <a:r>
              <a:rPr lang="fa-IR" sz="2200" dirty="0">
                <a:cs typeface="B Homa" panose="00000400000000000000" pitchFamily="2" charset="-78"/>
              </a:rPr>
              <a:t>.</a:t>
            </a:r>
            <a:r>
              <a:rPr lang="ar-SA" sz="2200" dirty="0">
                <a:cs typeface="B Homa" panose="00000400000000000000" pitchFamily="2" charset="-78"/>
              </a:rPr>
              <a:t>اين </a:t>
            </a:r>
            <a:r>
              <a:rPr lang="ar-SA" sz="2200" dirty="0">
                <a:cs typeface="B Homa" panose="00000400000000000000" pitchFamily="2" charset="-78"/>
              </a:rPr>
              <a:t>محراب از يك سنگ </a:t>
            </a:r>
            <a:r>
              <a:rPr lang="ar-SA" sz="2200" dirty="0">
                <a:cs typeface="B Homa" panose="00000400000000000000" pitchFamily="2" charset="-78"/>
              </a:rPr>
              <a:t>مرمر</a:t>
            </a:r>
            <a:r>
              <a:rPr lang="fa-IR" sz="2200" dirty="0">
                <a:cs typeface="B Homa" panose="00000400000000000000" pitchFamily="2" charset="-78"/>
              </a:rPr>
              <a:t> </a:t>
            </a:r>
            <a:r>
              <a:rPr lang="ar-SA" sz="2200" dirty="0">
                <a:cs typeface="B Homa" panose="00000400000000000000" pitchFamily="2" charset="-78"/>
              </a:rPr>
              <a:t>تكه </a:t>
            </a:r>
            <a:r>
              <a:rPr lang="ar-SA" sz="2200" dirty="0">
                <a:cs typeface="B Homa" panose="00000400000000000000" pitchFamily="2" charset="-78"/>
              </a:rPr>
              <a:t>بزرگ ساخته شده </a:t>
            </a:r>
            <a:r>
              <a:rPr lang="ar-SA" sz="2200" dirty="0">
                <a:cs typeface="B Homa" panose="00000400000000000000" pitchFamily="2" charset="-78"/>
              </a:rPr>
              <a:t>است</a:t>
            </a:r>
            <a:r>
              <a:rPr lang="fa-IR" sz="2200" dirty="0">
                <a:cs typeface="B Homa" panose="00000400000000000000" pitchFamily="2" charset="-78"/>
              </a:rPr>
              <a:t> </a:t>
            </a:r>
            <a:r>
              <a:rPr lang="ar-SA" sz="2200" dirty="0">
                <a:cs typeface="B Homa" panose="00000400000000000000" pitchFamily="2" charset="-78"/>
              </a:rPr>
              <a:t>از </a:t>
            </a:r>
            <a:r>
              <a:rPr lang="ar-SA" sz="2200" dirty="0">
                <a:cs typeface="B Homa" panose="00000400000000000000" pitchFamily="2" charset="-78"/>
              </a:rPr>
              <a:t>آن مسجد عظيم فقط همين شاهكار به يادگار مانده است البته لازم به ذكر است كه در مسجد بزرگ سامره كه در آن زمان بيش …/700 دينار خرج بناي آن شده از محراب خبري نيست هم چنين در مسجد ابي دلف </a:t>
            </a:r>
            <a:r>
              <a:rPr lang="ar-SA" sz="2200" dirty="0">
                <a:cs typeface="B Homa" panose="00000400000000000000" pitchFamily="2" charset="-78"/>
              </a:rPr>
              <a:t>كه </a:t>
            </a:r>
            <a:r>
              <a:rPr lang="ar-SA" sz="2200" dirty="0">
                <a:cs typeface="B Homa" panose="00000400000000000000" pitchFamily="2" charset="-78"/>
              </a:rPr>
              <a:t>نزديك سامره مي باشد در سمت قبله ازمحراب اثري نيست وعلت آن هم شايد به قول فيليپ آن بوده كه چون ابتكار شاميان (امويان)بوده عباسيان خيلي اهتمام به تقليد </a:t>
            </a:r>
            <a:r>
              <a:rPr lang="fa-IR" sz="2200" dirty="0">
                <a:cs typeface="B Homa" panose="00000400000000000000" pitchFamily="2" charset="-78"/>
              </a:rPr>
              <a:t>از </a:t>
            </a:r>
            <a:r>
              <a:rPr lang="ar-SA" sz="2200" dirty="0">
                <a:cs typeface="B Homa" panose="00000400000000000000" pitchFamily="2" charset="-78"/>
              </a:rPr>
              <a:t>آن </a:t>
            </a:r>
            <a:r>
              <a:rPr lang="ar-SA" sz="2200" dirty="0">
                <a:cs typeface="B Homa" panose="00000400000000000000" pitchFamily="2" charset="-78"/>
              </a:rPr>
              <a:t>نداشته اند </a:t>
            </a:r>
            <a:r>
              <a:rPr lang="fa-IR" sz="2500" b="1" dirty="0" smtClean="0">
                <a:cs typeface="B Homa" panose="00000400000000000000" pitchFamily="2" charset="-78"/>
              </a:rPr>
              <a:t>.</a:t>
            </a:r>
            <a:endParaRPr lang="ar-SA" sz="2500" b="1" dirty="0" smtClean="0">
              <a:cs typeface="B Homa" panose="00000400000000000000" pitchFamily="2" charset="-78"/>
            </a:endParaRPr>
          </a:p>
        </p:txBody>
      </p:sp>
      <p:pic>
        <p:nvPicPr>
          <p:cNvPr id="4" name="Picture 3" descr="masjed mansur.jpg"/>
          <p:cNvPicPr>
            <a:picLocks noChangeAspect="1"/>
          </p:cNvPicPr>
          <p:nvPr/>
        </p:nvPicPr>
        <p:blipFill>
          <a:blip r:embed="rId2"/>
          <a:stretch>
            <a:fillRect/>
          </a:stretch>
        </p:blipFill>
        <p:spPr>
          <a:xfrm>
            <a:off x="228599" y="1981200"/>
            <a:ext cx="3193143" cy="388620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تحول محراب در عصر فاطميان</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990600" y="2249424"/>
            <a:ext cx="7696200" cy="4325112"/>
          </a:xfrm>
        </p:spPr>
        <p:txBody>
          <a:bodyPr>
            <a:no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a:t>
            </a:r>
            <a:r>
              <a:rPr lang="ar-SA" sz="2000" dirty="0">
                <a:cs typeface="B Homa" panose="00000400000000000000" pitchFamily="2" charset="-78"/>
              </a:rPr>
              <a:t>قلمرو فاطميان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در </a:t>
            </a:r>
            <a:r>
              <a:rPr lang="ar-SA" sz="2000" dirty="0">
                <a:cs typeface="B Homa" panose="00000400000000000000" pitchFamily="2" charset="-78"/>
              </a:rPr>
              <a:t>مغرب زمين در كل تغيير چشمگيري از معماري مساجد بويژه محراب مشاهده مي كنيم در اين بخش از تاريخ به دور محرابها مناره هائي به </a:t>
            </a:r>
            <a:r>
              <a:rPr lang="ar-SA" sz="2000" dirty="0">
                <a:cs typeface="B Homa" panose="00000400000000000000" pitchFamily="2" charset="-78"/>
              </a:rPr>
              <a:t>آسمان</a:t>
            </a:r>
            <a:r>
              <a:rPr lang="fa-IR" sz="2000" dirty="0">
                <a:cs typeface="B Homa" panose="00000400000000000000" pitchFamily="2" charset="-78"/>
              </a:rPr>
              <a:t> </a:t>
            </a:r>
            <a:r>
              <a:rPr lang="ar-SA" sz="2000" dirty="0">
                <a:cs typeface="B Homa" panose="00000400000000000000" pitchFamily="2" charset="-78"/>
              </a:rPr>
              <a:t>مي </a:t>
            </a:r>
            <a:r>
              <a:rPr lang="ar-SA" sz="2000" dirty="0">
                <a:cs typeface="B Homa" panose="00000400000000000000" pitchFamily="2" charset="-78"/>
              </a:rPr>
              <a:t>كشيدند به عنوان نمونه مي توان مسجد شهر بني حماد را نام برد كه </a:t>
            </a:r>
            <a:r>
              <a:rPr lang="ar-SA" sz="2000" dirty="0">
                <a:cs typeface="B Homa" panose="00000400000000000000" pitchFamily="2" charset="-78"/>
              </a:rPr>
              <a:t>هنوز</a:t>
            </a:r>
            <a:r>
              <a:rPr lang="fa-IR" sz="2000" dirty="0">
                <a:cs typeface="B Homa" panose="00000400000000000000" pitchFamily="2" charset="-78"/>
              </a:rPr>
              <a:t> </a:t>
            </a:r>
            <a:r>
              <a:rPr lang="ar-SA" sz="2000" dirty="0">
                <a:cs typeface="B Homa" panose="00000400000000000000" pitchFamily="2" charset="-78"/>
              </a:rPr>
              <a:t>آثاري </a:t>
            </a:r>
            <a:r>
              <a:rPr lang="ar-SA" sz="2000" dirty="0">
                <a:cs typeface="B Homa" panose="00000400000000000000" pitchFamily="2" charset="-78"/>
              </a:rPr>
              <a:t>از آن به يادگار مانده </a:t>
            </a:r>
            <a:r>
              <a:rPr lang="fa-IR" sz="2000" dirty="0">
                <a:cs typeface="B Homa" panose="00000400000000000000" pitchFamily="2" charset="-78"/>
              </a:rPr>
              <a:t>.</a:t>
            </a:r>
            <a:r>
              <a:rPr lang="ar-SA" sz="2000" dirty="0">
                <a:cs typeface="B Homa" panose="00000400000000000000" pitchFamily="2" charset="-78"/>
              </a:rPr>
              <a:t> مشخصة</a:t>
            </a:r>
            <a:r>
              <a:rPr lang="fa-IR" sz="2000" dirty="0">
                <a:cs typeface="B Homa" panose="00000400000000000000" pitchFamily="2" charset="-78"/>
              </a:rPr>
              <a:t> </a:t>
            </a:r>
            <a:r>
              <a:rPr lang="ar-SA" sz="2000" dirty="0">
                <a:cs typeface="B Homa" panose="00000400000000000000" pitchFamily="2" charset="-78"/>
              </a:rPr>
              <a:t>ديگر محراب</a:t>
            </a:r>
            <a:r>
              <a:rPr lang="fa-IR" sz="2000" dirty="0">
                <a:cs typeface="B Homa" panose="00000400000000000000" pitchFamily="2" charset="-78"/>
              </a:rPr>
              <a:t> </a:t>
            </a:r>
            <a:r>
              <a:rPr lang="ar-SA" sz="2000" dirty="0">
                <a:cs typeface="B Homa" panose="00000400000000000000" pitchFamily="2" charset="-78"/>
              </a:rPr>
              <a:t>هاي </a:t>
            </a:r>
            <a:r>
              <a:rPr lang="ar-SA" sz="2000" dirty="0">
                <a:cs typeface="B Homa" panose="00000400000000000000" pitchFamily="2" charset="-78"/>
              </a:rPr>
              <a:t>مغرب زمين اين است كه در بالا سر بعضي از اين محرابها گنبدي نيز مي ساختند از جمله مسجد الحكيم ساخته </a:t>
            </a:r>
            <a:r>
              <a:rPr lang="ar-SA" sz="2000" dirty="0">
                <a:cs typeface="B Homa" panose="00000400000000000000" pitchFamily="2" charset="-78"/>
              </a:rPr>
              <a:t>شد</a:t>
            </a:r>
            <a:r>
              <a:rPr lang="fa-IR" sz="2000" dirty="0">
                <a:cs typeface="B Homa" panose="00000400000000000000" pitchFamily="2" charset="-78"/>
              </a:rPr>
              <a:t>ه</a:t>
            </a:r>
            <a:r>
              <a:rPr lang="ar-SA" sz="2000" dirty="0">
                <a:cs typeface="B Homa" panose="00000400000000000000" pitchFamily="2" charset="-78"/>
              </a:rPr>
              <a:t> </a:t>
            </a:r>
            <a:r>
              <a:rPr lang="ar-SA" sz="2000" dirty="0">
                <a:cs typeface="B Homa" panose="00000400000000000000" pitchFamily="2" charset="-78"/>
              </a:rPr>
              <a:t>به قرن 4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مسجد</a:t>
            </a:r>
            <a:r>
              <a:rPr lang="fa-IR" sz="2000" dirty="0">
                <a:cs typeface="B Homa" panose="00000400000000000000" pitchFamily="2" charset="-78"/>
              </a:rPr>
              <a:t> </a:t>
            </a:r>
            <a:r>
              <a:rPr lang="ar-SA" sz="2000" dirty="0">
                <a:cs typeface="B Homa" panose="00000400000000000000" pitchFamily="2" charset="-78"/>
              </a:rPr>
              <a:t>الازهرا </a:t>
            </a:r>
            <a:r>
              <a:rPr lang="ar-SA" sz="2000" dirty="0">
                <a:cs typeface="B Homa" panose="00000400000000000000" pitchFamily="2" charset="-78"/>
              </a:rPr>
              <a:t>قاهره مي باشد . </a:t>
            </a:r>
            <a:endParaRPr lang="ar-SA" sz="2000" dirty="0">
              <a:cs typeface="B Homa" panose="00000400000000000000" pitchFamily="2" charset="-78"/>
            </a:endParaRPr>
          </a:p>
          <a:p>
            <a:pPr algn="just">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38200"/>
            <a:ext cx="7848600" cy="4325112"/>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بديهي است كه ديوارة محراب بيش از هر قسمت ديگر مسجد مورد توجه بوده وتزئين شده در عصر فاطميان گاهي اوقات عمداً از بكار</a:t>
            </a:r>
            <a:r>
              <a:rPr lang="fa-IR" sz="2000" dirty="0">
                <a:cs typeface="B Homa" panose="00000400000000000000" pitchFamily="2" charset="-78"/>
              </a:rPr>
              <a:t> </a:t>
            </a:r>
            <a:r>
              <a:rPr lang="ar-SA" sz="2000" dirty="0">
                <a:cs typeface="B Homa" panose="00000400000000000000" pitchFamily="2" charset="-78"/>
              </a:rPr>
              <a:t>بردن سبك تزئينات عباسيان خودداري مي كردند . مصالح وتزئينات كه فاطميان در محراب مساجد بكار مي بردند اغلب سنگ ، آجر</a:t>
            </a:r>
            <a:r>
              <a:rPr lang="fa-IR" sz="2000" dirty="0">
                <a:cs typeface="B Homa" panose="00000400000000000000" pitchFamily="2" charset="-78"/>
              </a:rPr>
              <a:t>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گچ بود كه بر روي سنگها حاشيه هائي زيبادر مي آوردند مانند محراب مسجد</a:t>
            </a:r>
            <a:r>
              <a:rPr lang="fa-IR" sz="2000" dirty="0">
                <a:cs typeface="B Homa" panose="00000400000000000000" pitchFamily="2" charset="-78"/>
              </a:rPr>
              <a:t> </a:t>
            </a:r>
            <a:r>
              <a:rPr lang="ar-SA" sz="2000" dirty="0" smtClean="0">
                <a:cs typeface="B Homa" panose="00000400000000000000" pitchFamily="2" charset="-78"/>
              </a:rPr>
              <a:t>الازهر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الحكيم در قاهره . گاهي به جاي سنگ با گچ بريهاي زيبا محراب مي آراستند به عنوان </a:t>
            </a:r>
            <a:r>
              <a:rPr lang="fa-IR" sz="2000" dirty="0">
                <a:cs typeface="B Homa" panose="00000400000000000000" pitchFamily="2" charset="-78"/>
              </a:rPr>
              <a:t>مثال </a:t>
            </a:r>
            <a:r>
              <a:rPr lang="ar-SA" sz="2000" dirty="0">
                <a:cs typeface="B Homa" panose="00000400000000000000" pitchFamily="2" charset="-78"/>
              </a:rPr>
              <a:t>مي توان از محراب گچ بري شده مسجدالاحمر نام برد </a:t>
            </a:r>
            <a:r>
              <a:rPr lang="fa-IR" sz="2000" dirty="0">
                <a:cs typeface="B Homa" panose="00000400000000000000" pitchFamily="2" charset="-78"/>
              </a:rPr>
              <a:t>.</a:t>
            </a:r>
            <a:r>
              <a:rPr lang="ar-SA" sz="2000" dirty="0">
                <a:cs typeface="B Homa" panose="00000400000000000000" pitchFamily="2" charset="-78"/>
              </a:rPr>
              <a:t>شايان ذكر است كه فاطميان در هنر گچبري آوازه اي از خود</a:t>
            </a:r>
            <a:r>
              <a:rPr lang="fa-IR" sz="2000" dirty="0">
                <a:cs typeface="B Homa" panose="00000400000000000000" pitchFamily="2" charset="-78"/>
              </a:rPr>
              <a:t> در</a:t>
            </a:r>
            <a:r>
              <a:rPr lang="ar-SA" sz="2000" dirty="0">
                <a:cs typeface="B Homa" panose="00000400000000000000" pitchFamily="2" charset="-78"/>
              </a:rPr>
              <a:t> تاريخ گذاشتند</a:t>
            </a:r>
            <a:r>
              <a:rPr lang="fa-IR" sz="2500" b="1" dirty="0" smtClean="0">
                <a:cs typeface="B Homa" panose="00000400000000000000" pitchFamily="2" charset="-78"/>
              </a:rPr>
              <a:t>.</a:t>
            </a:r>
            <a:endParaRPr lang="ar-SA" sz="2500" b="1" dirty="0" smtClean="0">
              <a:cs typeface="B Homa" panose="00000400000000000000" pitchFamily="2" charset="-78"/>
            </a:endParaRPr>
          </a:p>
          <a:p>
            <a:pPr algn="just" rtl="1">
              <a:buNone/>
            </a:pPr>
            <a:endParaRPr lang="en-US" sz="2500" dirty="0"/>
          </a:p>
        </p:txBody>
      </p:sp>
    </p:spTree>
  </p:cSld>
  <p:clrMapOvr>
    <a:masterClrMapping/>
  </p:clrMapOvr>
  <p:transition spd="med">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066800"/>
          </a:xfrm>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در عهد سلاجقه</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914400" y="2057400"/>
            <a:ext cx="7772400" cy="4068763"/>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ويژگي </a:t>
            </a:r>
            <a:r>
              <a:rPr lang="ar-SA" sz="2000" dirty="0">
                <a:cs typeface="B Homa" panose="00000400000000000000" pitchFamily="2" charset="-78"/>
              </a:rPr>
              <a:t>معماري محراب </a:t>
            </a:r>
            <a:r>
              <a:rPr lang="fa-IR" sz="2000" dirty="0">
                <a:cs typeface="B Homa" panose="00000400000000000000" pitchFamily="2" charset="-78"/>
              </a:rPr>
              <a:t>در </a:t>
            </a:r>
            <a:r>
              <a:rPr lang="ar-SA" sz="2000" dirty="0">
                <a:cs typeface="B Homa" panose="00000400000000000000" pitchFamily="2" charset="-78"/>
              </a:rPr>
              <a:t>اين </a:t>
            </a:r>
            <a:r>
              <a:rPr lang="ar-SA" sz="2000" dirty="0">
                <a:cs typeface="B Homa" panose="00000400000000000000" pitchFamily="2" charset="-78"/>
              </a:rPr>
              <a:t>دوره اين است كه سلاجقه محراب را از حرم به صحن باز </a:t>
            </a:r>
            <a:r>
              <a:rPr lang="ar-SA" sz="2000" dirty="0">
                <a:cs typeface="B Homa" panose="00000400000000000000" pitchFamily="2" charset="-78"/>
              </a:rPr>
              <a:t>كشانده </a:t>
            </a:r>
            <a:r>
              <a:rPr lang="ar-SA" sz="2000" dirty="0">
                <a:cs typeface="B Homa" panose="00000400000000000000" pitchFamily="2" charset="-78"/>
              </a:rPr>
              <a:t>اند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در صحن</a:t>
            </a:r>
            <a:r>
              <a:rPr lang="fa-IR" sz="2000" dirty="0">
                <a:cs typeface="B Homa" panose="00000400000000000000" pitchFamily="2" charset="-78"/>
              </a:rPr>
              <a:t> </a:t>
            </a:r>
            <a:r>
              <a:rPr lang="ar-SA" sz="2000" dirty="0">
                <a:cs typeface="B Homa" panose="00000400000000000000" pitchFamily="2" charset="-78"/>
              </a:rPr>
              <a:t>هاي </a:t>
            </a:r>
            <a:r>
              <a:rPr lang="ar-SA" sz="2000" dirty="0">
                <a:cs typeface="B Homa" panose="00000400000000000000" pitchFamily="2" charset="-78"/>
              </a:rPr>
              <a:t>رو باز هم به عنوان مصلي محراب ساختند مانند مسجد بزرگ نورالدين در </a:t>
            </a:r>
            <a:r>
              <a:rPr lang="ar-SA" sz="2000" dirty="0">
                <a:cs typeface="B Homa" panose="00000400000000000000" pitchFamily="2" charset="-78"/>
              </a:rPr>
              <a:t>موصل</a:t>
            </a:r>
            <a:r>
              <a:rPr lang="fa-IR" sz="2000" dirty="0">
                <a:cs typeface="B Homa" panose="00000400000000000000" pitchFamily="2" charset="-78"/>
              </a:rPr>
              <a:t>.</a:t>
            </a:r>
            <a:r>
              <a:rPr lang="ar-SA" sz="2000" dirty="0">
                <a:cs typeface="B Homa" panose="00000400000000000000" pitchFamily="2" charset="-78"/>
              </a:rPr>
              <a:t> </a:t>
            </a:r>
            <a:r>
              <a:rPr lang="ar-SA" sz="2000" dirty="0">
                <a:cs typeface="B Homa" panose="00000400000000000000" pitchFamily="2" charset="-78"/>
              </a:rPr>
              <a:t>در اين دوره نيز به مساجدي بر مي خوريم كه به تقليد از فاطميان </a:t>
            </a:r>
            <a:r>
              <a:rPr lang="ar-SA" sz="2000" dirty="0">
                <a:cs typeface="B Homa" panose="00000400000000000000" pitchFamily="2" charset="-78"/>
              </a:rPr>
              <a:t>بر</a:t>
            </a:r>
            <a:r>
              <a:rPr lang="fa-IR" sz="2000" dirty="0">
                <a:cs typeface="B Homa" panose="00000400000000000000" pitchFamily="2" charset="-78"/>
              </a:rPr>
              <a:t> </a:t>
            </a:r>
            <a:r>
              <a:rPr lang="ar-SA" sz="2000" dirty="0">
                <a:cs typeface="B Homa" panose="00000400000000000000" pitchFamily="2" charset="-78"/>
              </a:rPr>
              <a:t>بالاي </a:t>
            </a:r>
            <a:r>
              <a:rPr lang="ar-SA" sz="2000" dirty="0">
                <a:cs typeface="B Homa" panose="00000400000000000000" pitchFamily="2" charset="-78"/>
              </a:rPr>
              <a:t>محراب گنبد مي ساختند . </a:t>
            </a:r>
            <a:endParaRPr lang="ar-SA" sz="2000" dirty="0">
              <a:cs typeface="B Homa" panose="00000400000000000000" pitchFamily="2" charset="-78"/>
            </a:endParaRPr>
          </a:p>
          <a:p>
            <a:pPr algn="just">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محراب درعصر تيموريان</a:t>
            </a:r>
            <a:endParaRPr 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endParaRPr>
          </a:p>
        </p:txBody>
      </p:sp>
      <p:sp>
        <p:nvSpPr>
          <p:cNvPr id="3" name="Content Placeholder 2"/>
          <p:cNvSpPr>
            <a:spLocks noGrp="1"/>
          </p:cNvSpPr>
          <p:nvPr>
            <p:ph idx="1"/>
          </p:nvPr>
        </p:nvSpPr>
        <p:spPr>
          <a:xfrm>
            <a:off x="1066800" y="2249424"/>
            <a:ext cx="7620000" cy="4325112"/>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عهد تيموريان در معماري مساجد تحولات شاياني صورت گرفت از جمله ساخت مساجد بدون صحن و…. كه از بحث ما خارج است اما با وجود همة اينها تغييرات قابل ذكري در معماري محراب ايجاد نشد .  </a:t>
            </a:r>
          </a:p>
          <a:p>
            <a:pPr algn="just"/>
            <a:endParaRPr lang="en-US" sz="2500" dirty="0"/>
          </a:p>
        </p:txBody>
      </p:sp>
    </p:spTree>
  </p:cSld>
  <p:clrMapOvr>
    <a:masterClrMapping/>
  </p:clrMapOvr>
  <p:transition spd="med">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583936"/>
          </a:xfrm>
        </p:spPr>
        <p:txBody>
          <a:bodyPr>
            <a:normAutofit/>
          </a:bodyPr>
          <a:lstStyle/>
          <a:p>
            <a:pPr algn="just" rtl="1">
              <a:lnSpc>
                <a:spcPct val="150000"/>
              </a:lnSpc>
              <a:buNone/>
            </a:pPr>
            <a:r>
              <a:rPr lang="fa-IR" sz="2000" dirty="0" smtClean="0">
                <a:cs typeface="B Homa" panose="00000400000000000000" pitchFamily="2" charset="-78"/>
              </a:rPr>
              <a:t>   </a:t>
            </a:r>
            <a:r>
              <a:rPr lang="ar-SA" sz="2000" dirty="0" smtClean="0">
                <a:cs typeface="B Homa" panose="00000400000000000000" pitchFamily="2" charset="-78"/>
              </a:rPr>
              <a:t>اما سابقه این فرم معماری، یعنی فرورفتگی طاقچه مانندی که جهت نیایش را مشخص کند در آیین ها و ادیان ایرانی پیش از اسلام نیز وجود داشته است. برخی با اشاره به نحوه نگارش کلمه مهرابه آن را مرکب از دو جزء مهر+ پسوند آبه که نشانگر مکان است</a:t>
            </a:r>
            <a:r>
              <a:rPr lang="fa-IR" sz="2000" dirty="0" smtClean="0">
                <a:cs typeface="B Homa" panose="00000400000000000000" pitchFamily="2" charset="-78"/>
              </a:rPr>
              <a:t>(آبه به معنی جای گود است.)</a:t>
            </a:r>
            <a:r>
              <a:rPr lang="ar-SA" sz="2000" dirty="0" smtClean="0">
                <a:cs typeface="B Homa" panose="00000400000000000000" pitchFamily="2" charset="-78"/>
              </a:rPr>
              <a:t> و در کلماتی مانند سردابه و گرمابه نیز به کار رفته می دانند و بنابراین معتقدند، مهرابه نشانه ای است که از آیین های مهرپرستی به یادگار مانده و بعدها چون به کار مسلمانان برای نشان دادن قبله می آمده آن را در معماری مسجد نیز به کار برده اند. اما برخی دیگر با این نظریه مخالف هستند و محراب را کلمه ای عربی و از ریشه حرب دانسته و به معنی جایگاه جنگ و نبرد مومن با شیطان یا نبرد با نفس اماره قلمداد کرده اند</a:t>
            </a:r>
            <a:r>
              <a:rPr lang="en-US" sz="2000" dirty="0" smtClean="0">
                <a:cs typeface="B Homa" panose="00000400000000000000" pitchFamily="2" charset="-78"/>
              </a:rPr>
              <a:t>. </a:t>
            </a:r>
          </a:p>
          <a:p>
            <a:pPr algn="just" rtl="1">
              <a:lnSpc>
                <a:spcPct val="150000"/>
              </a:lnSpc>
              <a:buNone/>
            </a:pPr>
            <a:r>
              <a:rPr lang="fa-IR" sz="2000" dirty="0" smtClean="0">
                <a:cs typeface="B Homa" panose="00000400000000000000" pitchFamily="2" charset="-78"/>
              </a:rPr>
              <a:t>    </a:t>
            </a:r>
            <a:r>
              <a:rPr lang="ar-SA" sz="2000" dirty="0" smtClean="0">
                <a:cs typeface="B Homa" panose="00000400000000000000" pitchFamily="2" charset="-78"/>
              </a:rPr>
              <a:t>اما آن چه مسلم است، در بسیاری از آیین های دیگر نیز این فرم معماری با تغییرات یا اختلافاتی به کار می رفته یا هنوز می ر</a:t>
            </a:r>
            <a:r>
              <a:rPr lang="fa-IR" sz="2000" dirty="0" smtClean="0">
                <a:cs typeface="B Homa" panose="00000400000000000000" pitchFamily="2" charset="-78"/>
              </a:rPr>
              <a:t>ود.</a:t>
            </a:r>
            <a:endParaRPr lang="en-US" sz="2000" dirty="0"/>
          </a:p>
        </p:txBody>
      </p:sp>
    </p:spTree>
  </p:cSld>
  <p:clrMapOvr>
    <a:masterClrMapping/>
  </p:clrMapOvr>
  <p:transition spd="med">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066800"/>
          </a:xfrm>
        </p:spPr>
        <p:txBody>
          <a:bodyPr>
            <a:normAutofit/>
          </a:bodyPr>
          <a:lstStyle/>
          <a:p>
            <a:pPr algn="ctr"/>
            <a:r>
              <a:rPr lang="ar-SA"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معماري محراب</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57200" y="1752600"/>
            <a:ext cx="8229600" cy="4373563"/>
          </a:xfrm>
        </p:spPr>
        <p:txBody>
          <a:bodyPr>
            <a:noAutofit/>
          </a:bodyPr>
          <a:lstStyle/>
          <a:p>
            <a:pPr algn="just" rtl="1">
              <a:lnSpc>
                <a:spcPct val="150000"/>
              </a:lnSpc>
              <a:buNone/>
            </a:pPr>
            <a:r>
              <a:rPr lang="fa-IR" sz="2000" dirty="0">
                <a:cs typeface="B Homa" panose="00000400000000000000" pitchFamily="2" charset="-78"/>
              </a:rPr>
              <a:t>     س</a:t>
            </a:r>
            <a:r>
              <a:rPr lang="ar-SA" sz="2000" dirty="0">
                <a:cs typeface="B Homa" panose="00000400000000000000" pitchFamily="2" charset="-78"/>
              </a:rPr>
              <a:t>اختمان  </a:t>
            </a:r>
            <a:r>
              <a:rPr lang="ar-SA" sz="2000" dirty="0">
                <a:cs typeface="B Homa" panose="00000400000000000000" pitchFamily="2" charset="-78"/>
              </a:rPr>
              <a:t>محراب نيز مثل ساير بناها داراي يك شكل ابتدايي بوده است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تكامل </a:t>
            </a:r>
            <a:r>
              <a:rPr lang="ar-SA" sz="2000" dirty="0">
                <a:cs typeface="B Homa" panose="00000400000000000000" pitchFamily="2" charset="-78"/>
              </a:rPr>
              <a:t>يافته است </a:t>
            </a:r>
            <a:r>
              <a:rPr lang="ar-SA" sz="2000" dirty="0" smtClean="0">
                <a:cs typeface="B Homa" panose="00000400000000000000" pitchFamily="2" charset="-78"/>
              </a:rPr>
              <a:t>اما </a:t>
            </a:r>
            <a:r>
              <a:rPr lang="ar-SA" sz="2000" dirty="0">
                <a:cs typeface="B Homa" panose="00000400000000000000" pitchFamily="2" charset="-78"/>
              </a:rPr>
              <a:t>در مورد شكل و انگيزه ساختن </a:t>
            </a:r>
            <a:r>
              <a:rPr lang="ar-SA" sz="2000" dirty="0">
                <a:cs typeface="B Homa" panose="00000400000000000000" pitchFamily="2" charset="-78"/>
              </a:rPr>
              <a:t>محراب </a:t>
            </a:r>
            <a:r>
              <a:rPr lang="ar-SA" sz="2000" dirty="0">
                <a:cs typeface="B Homa" panose="00000400000000000000" pitchFamily="2" charset="-78"/>
              </a:rPr>
              <a:t>نيز مانند زمان ساختن آن اختلاف وجود دارد . </a:t>
            </a:r>
            <a:r>
              <a:rPr lang="ar-SA" sz="2000" dirty="0">
                <a:cs typeface="B Homa" panose="00000400000000000000" pitchFamily="2" charset="-78"/>
              </a:rPr>
              <a:t>نويسنده كتاب «معماري اسلامي» دربارة هدف از ايجاد محراب در مسجد مي نويسد : به عقيدة ما محراب داراي مفهوم نمادي بسيارناب وژرفي است اما اين بدعت از نظر </a:t>
            </a:r>
            <a:r>
              <a:rPr lang="ar-SA" sz="2000" dirty="0">
                <a:cs typeface="B Homa" panose="00000400000000000000" pitchFamily="2" charset="-78"/>
              </a:rPr>
              <a:t>ف</a:t>
            </a:r>
            <a:r>
              <a:rPr lang="fa-IR" sz="2000" dirty="0">
                <a:cs typeface="B Homa" panose="00000400000000000000" pitchFamily="2" charset="-78"/>
              </a:rPr>
              <a:t>ق</a:t>
            </a:r>
            <a:r>
              <a:rPr lang="ar-SA" sz="2000" dirty="0">
                <a:cs typeface="B Homa" panose="00000400000000000000" pitchFamily="2" charset="-78"/>
              </a:rPr>
              <a:t>هاي </a:t>
            </a:r>
            <a:r>
              <a:rPr lang="ar-SA" sz="2000" dirty="0">
                <a:cs typeface="B Homa" panose="00000400000000000000" pitchFamily="2" charset="-78"/>
              </a:rPr>
              <a:t>مدينه جز به عنوان نمادي از حضرت پيامبر(ع) در اين نقطه از خانه او قابل توجه نبوده ، بنابر اين محراب فقط نمايانگر حضور پيامبر وشخص او بود ونشانگر يك صدر كوچك كه جهت </a:t>
            </a:r>
            <a:r>
              <a:rPr lang="ar-SA" sz="2000" dirty="0">
                <a:cs typeface="B Homa" panose="00000400000000000000" pitchFamily="2" charset="-78"/>
              </a:rPr>
              <a:t>بزرگداشت </a:t>
            </a:r>
            <a:r>
              <a:rPr lang="ar-SA" sz="2000" dirty="0">
                <a:cs typeface="B Homa" panose="00000400000000000000" pitchFamily="2" charset="-78"/>
              </a:rPr>
              <a:t>جاي استقرار از خلفا يا ائمه ساخته شده باشد … محراب مقام منزلت رفيع داشت وهرگز با صدر تالارهاي تشريفات قابل قياس نبود… » شكل محراب براي امام ايجاد احترام نمي </a:t>
            </a:r>
            <a:r>
              <a:rPr lang="ar-SA" sz="2000" dirty="0">
                <a:cs typeface="B Homa" panose="00000400000000000000" pitchFamily="2" charset="-78"/>
              </a:rPr>
              <a:t>كرد</a:t>
            </a:r>
            <a:r>
              <a:rPr lang="fa-IR" sz="2000" dirty="0">
                <a:cs typeface="B Homa" panose="00000400000000000000" pitchFamily="2" charset="-78"/>
              </a:rPr>
              <a:t> </a:t>
            </a:r>
            <a:r>
              <a:rPr lang="ar-SA" sz="2000" dirty="0">
                <a:cs typeface="B Homa" panose="00000400000000000000" pitchFamily="2" charset="-78"/>
              </a:rPr>
              <a:t>بلكه </a:t>
            </a:r>
            <a:r>
              <a:rPr lang="ar-SA" sz="2000" dirty="0">
                <a:cs typeface="B Homa" panose="00000400000000000000" pitchFamily="2" charset="-78"/>
              </a:rPr>
              <a:t>بر عكس اين محراب بود كه به سبب ركوع و </a:t>
            </a:r>
            <a:r>
              <a:rPr lang="ar-SA" sz="2000" dirty="0">
                <a:cs typeface="B Homa" panose="00000400000000000000" pitchFamily="2" charset="-78"/>
              </a:rPr>
              <a:t>سجد</a:t>
            </a:r>
            <a:r>
              <a:rPr lang="fa-IR" sz="2000" dirty="0">
                <a:cs typeface="B Homa" panose="00000400000000000000" pitchFamily="2" charset="-78"/>
              </a:rPr>
              <a:t>ه </a:t>
            </a:r>
            <a:r>
              <a:rPr lang="ar-SA" sz="2000" dirty="0">
                <a:cs typeface="B Homa" panose="00000400000000000000" pitchFamily="2" charset="-78"/>
              </a:rPr>
              <a:t>هاي </a:t>
            </a:r>
            <a:r>
              <a:rPr lang="ar-SA" sz="2000" dirty="0">
                <a:cs typeface="B Homa" panose="00000400000000000000" pitchFamily="2" charset="-78"/>
              </a:rPr>
              <a:t>امام در آن ، عزت و افتخار مي يافت </a:t>
            </a:r>
            <a:r>
              <a:rPr lang="ar-SA" sz="2500" b="1" dirty="0">
                <a:cs typeface="B Homa" panose="00000400000000000000" pitchFamily="2" charset="-78"/>
              </a:rPr>
              <a:t>. </a:t>
            </a:r>
            <a:endParaRPr lang="ar-SA" sz="2500" b="1" dirty="0" smtClean="0">
              <a:cs typeface="B Homa" panose="00000400000000000000" pitchFamily="2" charset="-78"/>
            </a:endParaRPr>
          </a:p>
          <a:p>
            <a:pPr algn="just">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79136"/>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اگرهدف </a:t>
            </a:r>
            <a:r>
              <a:rPr lang="ar-SA" sz="2000" dirty="0">
                <a:cs typeface="B Homa" panose="00000400000000000000" pitchFamily="2" charset="-78"/>
              </a:rPr>
              <a:t>ازايجاد محراب ، نشان دادن جاي قرار گرفتن پيامبر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حضور </a:t>
            </a:r>
            <a:r>
              <a:rPr lang="ar-SA" sz="2000" dirty="0">
                <a:cs typeface="B Homa" panose="00000400000000000000" pitchFamily="2" charset="-78"/>
              </a:rPr>
              <a:t>ايشان در خانه اش دانسته شود ، تا باقي بماند ، شايداگر معمار در كشيدن شكل انسان مجاز بود ، مي توانست به همان گونه كه شامل حضرت مسيح را زينت بخش كليسا مي كنند ، تمثالي  نيز از پيامبر تهيه كند</a:t>
            </a:r>
            <a:r>
              <a:rPr lang="ar-SA" sz="2000" dirty="0">
                <a:cs typeface="B Homa" panose="00000400000000000000" pitchFamily="2" charset="-78"/>
              </a:rPr>
              <a:t>.</a:t>
            </a:r>
            <a:r>
              <a:rPr lang="fa-IR" sz="2000" dirty="0">
                <a:cs typeface="B Homa" panose="00000400000000000000" pitchFamily="2" charset="-78"/>
              </a:rPr>
              <a:t> </a:t>
            </a:r>
            <a:r>
              <a:rPr lang="ar-SA" sz="2000" dirty="0">
                <a:cs typeface="B Homa" panose="00000400000000000000" pitchFamily="2" charset="-78"/>
              </a:rPr>
              <a:t>در </a:t>
            </a:r>
            <a:r>
              <a:rPr lang="ar-SA" sz="2000" dirty="0">
                <a:cs typeface="B Homa" panose="00000400000000000000" pitchFamily="2" charset="-78"/>
              </a:rPr>
              <a:t>هنر يوناني، هلني و روحي و بيزانسي پيكرة مورد احترام را معمولاً </a:t>
            </a:r>
            <a:r>
              <a:rPr lang="ar-SA" sz="2000" dirty="0">
                <a:cs typeface="B Homa" panose="00000400000000000000" pitchFamily="2" charset="-78"/>
              </a:rPr>
              <a:t>در</a:t>
            </a:r>
            <a:r>
              <a:rPr lang="fa-IR" sz="2000" dirty="0">
                <a:cs typeface="B Homa" panose="00000400000000000000" pitchFamily="2" charset="-78"/>
              </a:rPr>
              <a:t> </a:t>
            </a:r>
            <a:r>
              <a:rPr lang="ar-SA" sz="2000" dirty="0">
                <a:cs typeface="B Homa" panose="00000400000000000000" pitchFamily="2" charset="-78"/>
              </a:rPr>
              <a:t>جلو </a:t>
            </a:r>
            <a:r>
              <a:rPr lang="ar-SA" sz="2000" dirty="0">
                <a:cs typeface="B Homa" panose="00000400000000000000" pitchFamily="2" charset="-78"/>
              </a:rPr>
              <a:t>يك </a:t>
            </a:r>
            <a:r>
              <a:rPr lang="ar-SA" sz="2000" dirty="0">
                <a:cs typeface="B Homa" panose="00000400000000000000" pitchFamily="2" charset="-78"/>
              </a:rPr>
              <a:t>فرو</a:t>
            </a:r>
            <a:r>
              <a:rPr lang="fa-IR" sz="2000" dirty="0">
                <a:cs typeface="B Homa" panose="00000400000000000000" pitchFamily="2" charset="-78"/>
              </a:rPr>
              <a:t> </a:t>
            </a:r>
            <a:r>
              <a:rPr lang="ar-SA" sz="2000" dirty="0">
                <a:cs typeface="B Homa" panose="00000400000000000000" pitchFamily="2" charset="-78"/>
              </a:rPr>
              <a:t>رفتگي </a:t>
            </a:r>
            <a:r>
              <a:rPr lang="ar-SA" sz="2000" dirty="0">
                <a:cs typeface="B Homa" panose="00000400000000000000" pitchFamily="2" charset="-78"/>
              </a:rPr>
              <a:t>ديوار تا قديس يا تاقچه»كه حالت قالب يازمينه راايفا مي كردقرارمي دادند ، وهرگاه پيكره عظيم بود ، فرو </a:t>
            </a:r>
            <a:r>
              <a:rPr lang="ar-SA" sz="2000" dirty="0">
                <a:cs typeface="B Homa" panose="00000400000000000000" pitchFamily="2" charset="-78"/>
              </a:rPr>
              <a:t>رفتگي</a:t>
            </a:r>
            <a:r>
              <a:rPr lang="fa-IR" sz="2000" dirty="0">
                <a:cs typeface="B Homa" panose="00000400000000000000" pitchFamily="2" charset="-78"/>
              </a:rPr>
              <a:t> </a:t>
            </a:r>
            <a:r>
              <a:rPr lang="ar-SA" sz="2000" dirty="0">
                <a:cs typeface="B Homa" panose="00000400000000000000" pitchFamily="2" charset="-78"/>
              </a:rPr>
              <a:t>به </a:t>
            </a:r>
            <a:r>
              <a:rPr lang="ar-SA" sz="2000" dirty="0">
                <a:cs typeface="B Homa" panose="00000400000000000000" pitchFamily="2" charset="-78"/>
              </a:rPr>
              <a:t>غرفه هاي بزرگ تبديل مي شدو معمولاً اين فرو رفتگي متناسب با پيكره بود.</a:t>
            </a:r>
            <a:endParaRPr lang="ar-SA"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برخي </a:t>
            </a:r>
            <a:r>
              <a:rPr lang="ar-SA" sz="2000" dirty="0">
                <a:cs typeface="B Homa" panose="00000400000000000000" pitchFamily="2" charset="-78"/>
              </a:rPr>
              <a:t>مي گويند تاقچه يا فرو رفتگي در ديوار كه بدان محراب گفته مي شود بي چون و چرا از پديده هاي هنر مقدس اسلامي است و در عمل ازعوامل عادي آداب ديني شده است.</a:t>
            </a:r>
            <a:endParaRPr lang="ar-SA" sz="2000" dirty="0">
              <a:cs typeface="B Homa" panose="00000400000000000000" pitchFamily="2" charset="-78"/>
            </a:endParaRPr>
          </a:p>
          <a:p>
            <a:pPr algn="just">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14400"/>
            <a:ext cx="7772400" cy="4325112"/>
          </a:xfrm>
        </p:spPr>
        <p:txBody>
          <a:bodyPr>
            <a:normAutofit/>
          </a:bodyPr>
          <a:lstStyle/>
          <a:p>
            <a:pPr algn="just" rtl="1">
              <a:lnSpc>
                <a:spcPct val="150000"/>
              </a:lnSpc>
              <a:buNone/>
            </a:pPr>
            <a:r>
              <a:rPr lang="fa-IR" sz="2000" dirty="0">
                <a:cs typeface="B Homa" panose="00000400000000000000" pitchFamily="2" charset="-78"/>
              </a:rPr>
              <a:t>  </a:t>
            </a:r>
            <a:endParaRPr lang="ar-SA"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بدين </a:t>
            </a:r>
            <a:r>
              <a:rPr lang="ar-SA" sz="2000" dirty="0">
                <a:cs typeface="B Homa" panose="00000400000000000000" pitchFamily="2" charset="-78"/>
              </a:rPr>
              <a:t>ترتيب محراب در </a:t>
            </a:r>
            <a:r>
              <a:rPr lang="ar-SA" sz="2000" dirty="0">
                <a:cs typeface="B Homa" panose="00000400000000000000" pitchFamily="2" charset="-78"/>
              </a:rPr>
              <a:t>مساجد</a:t>
            </a:r>
            <a:r>
              <a:rPr lang="fa-IR" sz="2000" dirty="0">
                <a:cs typeface="B Homa" panose="00000400000000000000" pitchFamily="2" charset="-78"/>
              </a:rPr>
              <a:t> </a:t>
            </a:r>
            <a:r>
              <a:rPr lang="ar-SA" sz="2000" dirty="0">
                <a:cs typeface="B Homa" panose="00000400000000000000" pitchFamily="2" charset="-78"/>
              </a:rPr>
              <a:t>نه تنها </a:t>
            </a:r>
            <a:r>
              <a:rPr lang="ar-SA" sz="2000" dirty="0">
                <a:cs typeface="B Homa" panose="00000400000000000000" pitchFamily="2" charset="-78"/>
              </a:rPr>
              <a:t>در محور بنا</a:t>
            </a:r>
            <a:r>
              <a:rPr lang="ar-SA" sz="2000" dirty="0">
                <a:cs typeface="B Homa" panose="00000400000000000000" pitchFamily="2" charset="-78"/>
              </a:rPr>
              <a:t>،</a:t>
            </a:r>
            <a:r>
              <a:rPr lang="fa-IR" sz="2000" dirty="0">
                <a:cs typeface="B Homa" panose="00000400000000000000" pitchFamily="2" charset="-78"/>
              </a:rPr>
              <a:t> </a:t>
            </a:r>
            <a:r>
              <a:rPr lang="ar-SA" sz="2000" dirty="0">
                <a:cs typeface="B Homa" panose="00000400000000000000" pitchFamily="2" charset="-78"/>
              </a:rPr>
              <a:t>بلكه </a:t>
            </a:r>
            <a:r>
              <a:rPr lang="ar-SA" sz="2000" dirty="0">
                <a:cs typeface="B Homa" panose="00000400000000000000" pitchFamily="2" charset="-78"/>
              </a:rPr>
              <a:t>در مسيـري عرفاني قـرار دارد كــه مستقيماً به مكه منتهي مي شود و نمادي از كعبه را به نمايش مي گـذارد</a:t>
            </a:r>
            <a:r>
              <a:rPr lang="ar-SA" sz="2000" dirty="0">
                <a:cs typeface="B Homa" panose="00000400000000000000" pitchFamily="2" charset="-78"/>
              </a:rPr>
              <a:t>،</a:t>
            </a:r>
            <a:r>
              <a:rPr lang="fa-IR" sz="2000" dirty="0">
                <a:cs typeface="B Homa" panose="00000400000000000000" pitchFamily="2" charset="-78"/>
              </a:rPr>
              <a:t> </a:t>
            </a:r>
            <a:r>
              <a:rPr lang="ar-SA" sz="2000" dirty="0">
                <a:cs typeface="B Homa" panose="00000400000000000000" pitchFamily="2" charset="-78"/>
              </a:rPr>
              <a:t>محـوري </a:t>
            </a:r>
            <a:r>
              <a:rPr lang="ar-SA" sz="2000" dirty="0">
                <a:cs typeface="B Homa" panose="00000400000000000000" pitchFamily="2" charset="-78"/>
              </a:rPr>
              <a:t>كه به منزلـة عقربة قطب نمايي بود كه قطب اسلام را بي وقفه به مؤمنان نشان مي داد.</a:t>
            </a:r>
            <a:endParaRPr lang="ar-SA" sz="2000" dirty="0">
              <a:cs typeface="B Homa" panose="00000400000000000000" pitchFamily="2" charset="-78"/>
            </a:endParaRPr>
          </a:p>
          <a:p>
            <a:pPr algn="just">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838200"/>
            <a:ext cx="3733800" cy="5287963"/>
          </a:xfrm>
        </p:spPr>
        <p:txBody>
          <a:bodyPr>
            <a:no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معمولاً </a:t>
            </a:r>
            <a:r>
              <a:rPr lang="ar-SA" sz="2000" dirty="0">
                <a:cs typeface="B Homa" panose="00000400000000000000" pitchFamily="2" charset="-78"/>
              </a:rPr>
              <a:t>ساختمان هر محرابي از دو قسمـت </a:t>
            </a:r>
            <a:r>
              <a:rPr lang="ar-SA" sz="2000" dirty="0">
                <a:cs typeface="B Homa" panose="00000400000000000000" pitchFamily="2" charset="-78"/>
              </a:rPr>
              <a:t>افقي</a:t>
            </a:r>
            <a:r>
              <a:rPr lang="fa-IR" sz="2000" dirty="0">
                <a:cs typeface="B Homa" panose="00000400000000000000" pitchFamily="2" charset="-78"/>
              </a:rPr>
              <a:t> </a:t>
            </a:r>
            <a:r>
              <a:rPr lang="ar-SA" sz="2000" dirty="0">
                <a:cs typeface="B Homa" panose="00000400000000000000" pitchFamily="2" charset="-78"/>
              </a:rPr>
              <a:t>(</a:t>
            </a:r>
            <a:r>
              <a:rPr lang="ar-SA" sz="2000" dirty="0">
                <a:cs typeface="B Homa" panose="00000400000000000000" pitchFamily="2" charset="-78"/>
              </a:rPr>
              <a:t>زميني</a:t>
            </a:r>
            <a:r>
              <a:rPr lang="ar-SA" sz="2000" dirty="0">
                <a:cs typeface="B Homa" panose="00000400000000000000" pitchFamily="2" charset="-78"/>
              </a:rPr>
              <a:t>)</a:t>
            </a:r>
            <a:r>
              <a:rPr lang="fa-IR" sz="2000" dirty="0">
                <a:cs typeface="B Homa" panose="00000400000000000000" pitchFamily="2" charset="-78"/>
              </a:rPr>
              <a:t> </a:t>
            </a:r>
            <a:r>
              <a:rPr lang="ar-SA" sz="2000" dirty="0">
                <a:cs typeface="B Homa" panose="00000400000000000000" pitchFamily="2" charset="-78"/>
              </a:rPr>
              <a:t>و عمودي</a:t>
            </a:r>
            <a:r>
              <a:rPr lang="fa-IR" sz="2000" dirty="0">
                <a:cs typeface="B Homa" panose="00000400000000000000" pitchFamily="2" charset="-78"/>
              </a:rPr>
              <a:t> </a:t>
            </a:r>
            <a:r>
              <a:rPr lang="ar-SA" sz="2000" dirty="0">
                <a:cs typeface="B Homa" panose="00000400000000000000" pitchFamily="2" charset="-78"/>
              </a:rPr>
              <a:t>(</a:t>
            </a:r>
            <a:r>
              <a:rPr lang="ar-SA" sz="2000" dirty="0">
                <a:cs typeface="B Homa" panose="00000400000000000000" pitchFamily="2" charset="-78"/>
              </a:rPr>
              <a:t>ديواري) </a:t>
            </a:r>
            <a:r>
              <a:rPr lang="fa-IR" sz="2000" dirty="0">
                <a:cs typeface="B Homa" panose="00000400000000000000" pitchFamily="2" charset="-78"/>
              </a:rPr>
              <a:t>تشکیل شده است. </a:t>
            </a:r>
            <a:r>
              <a:rPr lang="ar-SA" sz="2000" dirty="0">
                <a:cs typeface="B Homa" panose="00000400000000000000" pitchFamily="2" charset="-78"/>
              </a:rPr>
              <a:t>قسمت </a:t>
            </a:r>
            <a:r>
              <a:rPr lang="ar-SA" sz="2000" dirty="0">
                <a:cs typeface="B Homa" panose="00000400000000000000" pitchFamily="2" charset="-78"/>
              </a:rPr>
              <a:t>كـف به اندازة طول قد يك انسان و كمي گودتر </a:t>
            </a:r>
            <a:r>
              <a:rPr lang="ar-SA" sz="2000" dirty="0">
                <a:cs typeface="B Homa" panose="00000400000000000000" pitchFamily="2" charset="-78"/>
              </a:rPr>
              <a:t>از</a:t>
            </a:r>
            <a:r>
              <a:rPr lang="fa-IR" sz="2000" dirty="0">
                <a:cs typeface="B Homa" panose="00000400000000000000" pitchFamily="2" charset="-78"/>
              </a:rPr>
              <a:t> </a:t>
            </a:r>
            <a:r>
              <a:rPr lang="ar-SA" sz="2000" dirty="0">
                <a:cs typeface="B Homa" panose="00000400000000000000" pitchFamily="2" charset="-78"/>
              </a:rPr>
              <a:t>سطح </a:t>
            </a:r>
            <a:r>
              <a:rPr lang="ar-SA" sz="2000" dirty="0">
                <a:cs typeface="B Homa" panose="00000400000000000000" pitchFamily="2" charset="-78"/>
              </a:rPr>
              <a:t>زمين براي قرارگرفتن پيـشنمـاز مي بـاشد</a:t>
            </a:r>
            <a:r>
              <a:rPr lang="ar-SA" sz="2000" dirty="0">
                <a:cs typeface="B Homa" panose="00000400000000000000" pitchFamily="2" charset="-78"/>
              </a:rPr>
              <a:t>،</a:t>
            </a:r>
            <a:r>
              <a:rPr lang="fa-IR" sz="2000" dirty="0">
                <a:cs typeface="B Homa" panose="00000400000000000000" pitchFamily="2" charset="-78"/>
              </a:rPr>
              <a:t> </a:t>
            </a:r>
            <a:r>
              <a:rPr lang="ar-SA" sz="2000" dirty="0">
                <a:cs typeface="B Homa" panose="00000400000000000000" pitchFamily="2" charset="-78"/>
              </a:rPr>
              <a:t>قسمت </a:t>
            </a:r>
            <a:r>
              <a:rPr lang="ar-SA" sz="2000" dirty="0">
                <a:cs typeface="B Homa" panose="00000400000000000000" pitchFamily="2" charset="-78"/>
              </a:rPr>
              <a:t>روي ديوار به منزلة نماد و سنبلي از كعبه كه شكل </a:t>
            </a:r>
            <a:r>
              <a:rPr lang="ar-SA" sz="2000" dirty="0">
                <a:cs typeface="B Homa" panose="00000400000000000000" pitchFamily="2" charset="-78"/>
              </a:rPr>
              <a:t>آن </a:t>
            </a:r>
            <a:r>
              <a:rPr lang="ar-SA" sz="2000" dirty="0">
                <a:cs typeface="B Homa" panose="00000400000000000000" pitchFamily="2" charset="-78"/>
              </a:rPr>
              <a:t>به صورت </a:t>
            </a:r>
            <a:r>
              <a:rPr lang="ar-SA" sz="2000" dirty="0">
                <a:cs typeface="B Homa" panose="00000400000000000000" pitchFamily="2" charset="-78"/>
              </a:rPr>
              <a:t>تاق</a:t>
            </a:r>
            <a:r>
              <a:rPr lang="fa-IR" sz="2000" dirty="0">
                <a:cs typeface="B Homa" panose="00000400000000000000" pitchFamily="2" charset="-78"/>
              </a:rPr>
              <a:t> </a:t>
            </a:r>
            <a:r>
              <a:rPr lang="ar-SA" sz="2000" dirty="0">
                <a:cs typeface="B Homa" panose="00000400000000000000" pitchFamily="2" charset="-78"/>
              </a:rPr>
              <a:t>نـمـايي فـرو</a:t>
            </a:r>
            <a:r>
              <a:rPr lang="fa-IR" sz="2000" dirty="0">
                <a:cs typeface="B Homa" panose="00000400000000000000" pitchFamily="2" charset="-78"/>
              </a:rPr>
              <a:t> </a:t>
            </a:r>
            <a:r>
              <a:rPr lang="ar-SA" sz="2000" dirty="0">
                <a:cs typeface="B Homa" panose="00000400000000000000" pitchFamily="2" charset="-78"/>
              </a:rPr>
              <a:t>رفته </a:t>
            </a:r>
            <a:r>
              <a:rPr lang="ar-SA" sz="2000" dirty="0">
                <a:cs typeface="B Homa" panose="00000400000000000000" pitchFamily="2" charset="-78"/>
              </a:rPr>
              <a:t>در ديوارة </a:t>
            </a:r>
            <a:r>
              <a:rPr lang="ar-SA" sz="2000" dirty="0">
                <a:cs typeface="B Homa" panose="00000400000000000000" pitchFamily="2" charset="-78"/>
              </a:rPr>
              <a:t>مسجد</a:t>
            </a:r>
            <a:r>
              <a:rPr lang="fa-IR" sz="2000" dirty="0">
                <a:cs typeface="B Homa" panose="00000400000000000000" pitchFamily="2" charset="-78"/>
              </a:rPr>
              <a:t> </a:t>
            </a:r>
            <a:r>
              <a:rPr lang="ar-SA" sz="2000" dirty="0">
                <a:cs typeface="B Homa" panose="00000400000000000000" pitchFamily="2" charset="-78"/>
              </a:rPr>
              <a:t>و </a:t>
            </a:r>
            <a:r>
              <a:rPr lang="ar-SA" sz="2000" dirty="0">
                <a:cs typeface="B Homa" panose="00000400000000000000" pitchFamily="2" charset="-78"/>
              </a:rPr>
              <a:t>در </a:t>
            </a:r>
            <a:r>
              <a:rPr lang="ar-SA" sz="2000" dirty="0">
                <a:cs typeface="B Homa" panose="00000400000000000000" pitchFamily="2" charset="-78"/>
              </a:rPr>
              <a:t>وسط</a:t>
            </a:r>
            <a:r>
              <a:rPr lang="fa-IR" sz="2000" dirty="0">
                <a:cs typeface="B Homa" panose="00000400000000000000" pitchFamily="2" charset="-78"/>
              </a:rPr>
              <a:t> </a:t>
            </a:r>
            <a:r>
              <a:rPr lang="ar-SA" sz="2000" dirty="0">
                <a:cs typeface="B Homa" panose="00000400000000000000" pitchFamily="2" charset="-78"/>
              </a:rPr>
              <a:t>‌آن </a:t>
            </a:r>
            <a:r>
              <a:rPr lang="ar-SA" sz="2000" dirty="0">
                <a:cs typeface="B Homa" panose="00000400000000000000" pitchFamily="2" charset="-78"/>
              </a:rPr>
              <a:t>قوسي شكسته يا </a:t>
            </a:r>
            <a:r>
              <a:rPr lang="ar-SA" sz="2000" dirty="0">
                <a:cs typeface="B Homa" panose="00000400000000000000" pitchFamily="2" charset="-78"/>
              </a:rPr>
              <a:t>نيم</a:t>
            </a:r>
            <a:r>
              <a:rPr lang="fa-IR" sz="2000" dirty="0">
                <a:cs typeface="B Homa" panose="00000400000000000000" pitchFamily="2" charset="-78"/>
              </a:rPr>
              <a:t> </a:t>
            </a:r>
            <a:r>
              <a:rPr lang="ar-SA" sz="2000" dirty="0">
                <a:cs typeface="B Homa" panose="00000400000000000000" pitchFamily="2" charset="-78"/>
              </a:rPr>
              <a:t>دايره </a:t>
            </a:r>
            <a:r>
              <a:rPr lang="ar-SA" sz="2000" dirty="0">
                <a:cs typeface="B Homa" panose="00000400000000000000" pitchFamily="2" charset="-78"/>
              </a:rPr>
              <a:t>تعبـيه شده </a:t>
            </a:r>
            <a:r>
              <a:rPr lang="fa-IR" sz="2000" dirty="0">
                <a:cs typeface="B Homa" panose="00000400000000000000" pitchFamily="2" charset="-78"/>
              </a:rPr>
              <a:t>است</a:t>
            </a:r>
            <a:r>
              <a:rPr lang="ar-SA" sz="2000" dirty="0">
                <a:cs typeface="B Homa" panose="00000400000000000000" pitchFamily="2" charset="-78"/>
              </a:rPr>
              <a:t> </a:t>
            </a:r>
            <a:r>
              <a:rPr lang="ar-SA" sz="2000" dirty="0">
                <a:cs typeface="B Homa" panose="00000400000000000000" pitchFamily="2" charset="-78"/>
              </a:rPr>
              <a:t>كه با بهترين نـوع تـزئـيـن مي </a:t>
            </a:r>
            <a:r>
              <a:rPr lang="ar-SA" sz="2000" dirty="0">
                <a:cs typeface="B Homa" panose="00000400000000000000" pitchFamily="2" charset="-78"/>
              </a:rPr>
              <a:t>گردد</a:t>
            </a:r>
            <a:r>
              <a:rPr lang="ar-SA" sz="2000" dirty="0">
                <a:cs typeface="B Homa" panose="00000400000000000000" pitchFamily="2" charset="-78"/>
              </a:rPr>
              <a:t>.</a:t>
            </a:r>
            <a:endParaRPr lang="ar-SA" sz="2000" dirty="0">
              <a:cs typeface="B Homa" panose="00000400000000000000" pitchFamily="2" charset="-78"/>
            </a:endParaRPr>
          </a:p>
          <a:p>
            <a:pPr algn="just" rtl="1">
              <a:buNone/>
            </a:pPr>
            <a:r>
              <a:rPr lang="fa-IR" sz="2500" b="1" dirty="0" smtClean="0">
                <a:cs typeface="B Homa" panose="00000400000000000000" pitchFamily="2" charset="-78"/>
              </a:rPr>
              <a:t>     </a:t>
            </a:r>
            <a:endParaRPr lang="en-US" sz="2500" b="1" dirty="0">
              <a:cs typeface="B Homa" panose="00000400000000000000" pitchFamily="2" charset="-78"/>
            </a:endParaRPr>
          </a:p>
        </p:txBody>
      </p:sp>
      <p:pic>
        <p:nvPicPr>
          <p:cNvPr id="4" name="Picture 3" descr="1415673821018560151116353322765588581.jpg"/>
          <p:cNvPicPr>
            <a:picLocks noChangeAspect="1"/>
          </p:cNvPicPr>
          <p:nvPr/>
        </p:nvPicPr>
        <p:blipFill>
          <a:blip r:embed="rId2"/>
          <a:stretch>
            <a:fillRect/>
          </a:stretch>
        </p:blipFill>
        <p:spPr>
          <a:xfrm>
            <a:off x="685800" y="914400"/>
            <a:ext cx="3886200" cy="4533900"/>
          </a:xfrm>
          <a:prstGeom prst="rect">
            <a:avLst/>
          </a:prstGeom>
          <a:ln>
            <a:noFill/>
          </a:ln>
          <a:effectLst>
            <a:softEdge rad="112500"/>
          </a:effectLst>
        </p:spPr>
      </p:pic>
      <p:sp>
        <p:nvSpPr>
          <p:cNvPr id="5" name="Rectangle 4"/>
          <p:cNvSpPr/>
          <p:nvPr/>
        </p:nvSpPr>
        <p:spPr>
          <a:xfrm>
            <a:off x="762001" y="5638800"/>
            <a:ext cx="3733800" cy="861774"/>
          </a:xfrm>
          <a:prstGeom prst="rect">
            <a:avLst/>
          </a:prstGeom>
        </p:spPr>
        <p:txBody>
          <a:bodyPr wrap="square">
            <a:spAutoFit/>
          </a:bodyPr>
          <a:lstStyle/>
          <a:p>
            <a:pPr algn="r" rtl="1"/>
            <a:r>
              <a:rPr lang="fa-IR" sz="2500" b="1" dirty="0" smtClean="0">
                <a:solidFill>
                  <a:schemeClr val="bg1">
                    <a:lumMod val="25000"/>
                  </a:schemeClr>
                </a:solidFill>
                <a:cs typeface="B Homa" panose="00000400000000000000" pitchFamily="2" charset="-78"/>
              </a:rPr>
              <a:t>(محراب مسجد سلطان حسن - قاهره - قرن هشتم هجری)</a:t>
            </a:r>
            <a:endParaRPr lang="en-US" sz="2500" b="1" dirty="0">
              <a:solidFill>
                <a:schemeClr val="bg1">
                  <a:lumMod val="25000"/>
                </a:schemeClr>
              </a:solidFill>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57800" y="1676400"/>
            <a:ext cx="3429000" cy="4898136"/>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هنر مندان ،محراب را عرصة هنر نمايي خود قرارداده اند</a:t>
            </a:r>
            <a:r>
              <a:rPr lang="fa-IR" sz="2000" dirty="0">
                <a:cs typeface="B Homa" panose="00000400000000000000" pitchFamily="2" charset="-78"/>
              </a:rPr>
              <a:t> </a:t>
            </a:r>
            <a:r>
              <a:rPr lang="ar-SA" sz="2000" dirty="0">
                <a:cs typeface="B Homa" panose="00000400000000000000" pitchFamily="2" charset="-78"/>
              </a:rPr>
              <a:t>تا قبلة نمازگذاران خالي از</a:t>
            </a:r>
            <a:r>
              <a:rPr lang="fa-IR" sz="2000" dirty="0">
                <a:cs typeface="B Homa" panose="00000400000000000000" pitchFamily="2" charset="-78"/>
              </a:rPr>
              <a:t> </a:t>
            </a:r>
            <a:r>
              <a:rPr lang="ar-SA" sz="2000" dirty="0">
                <a:cs typeface="B Homa" panose="00000400000000000000" pitchFamily="2" charset="-78"/>
              </a:rPr>
              <a:t>لطايف هنرنما</a:t>
            </a:r>
            <a:r>
              <a:rPr lang="fa-IR" sz="2000" dirty="0">
                <a:cs typeface="B Homa" panose="00000400000000000000" pitchFamily="2" charset="-78"/>
              </a:rPr>
              <a:t>یی نباشد </a:t>
            </a:r>
            <a:r>
              <a:rPr lang="ar-SA" sz="2000" dirty="0">
                <a:cs typeface="B Homa" panose="00000400000000000000" pitchFamily="2" charset="-78"/>
              </a:rPr>
              <a:t>و</a:t>
            </a:r>
            <a:r>
              <a:rPr lang="fa-IR" sz="2000" dirty="0">
                <a:cs typeface="B Homa" panose="00000400000000000000" pitchFamily="2" charset="-78"/>
              </a:rPr>
              <a:t> </a:t>
            </a:r>
            <a:r>
              <a:rPr lang="ar-SA" sz="2000" dirty="0">
                <a:cs typeface="B Homa" panose="00000400000000000000" pitchFamily="2" charset="-78"/>
              </a:rPr>
              <a:t>عـابـد را در خلوص و صفاي عبادتش ياري ده</a:t>
            </a:r>
            <a:r>
              <a:rPr lang="fa-IR" sz="2000" dirty="0">
                <a:cs typeface="B Homa" panose="00000400000000000000" pitchFamily="2" charset="-78"/>
              </a:rPr>
              <a:t>ن</a:t>
            </a:r>
            <a:r>
              <a:rPr lang="ar-SA" sz="2000" dirty="0">
                <a:cs typeface="B Homa" panose="00000400000000000000" pitchFamily="2" charset="-78"/>
              </a:rPr>
              <a:t>د</a:t>
            </a:r>
            <a:r>
              <a:rPr lang="fa-IR" sz="2000" dirty="0">
                <a:cs typeface="B Homa" panose="00000400000000000000" pitchFamily="2" charset="-78"/>
              </a:rPr>
              <a:t> </a:t>
            </a:r>
            <a:r>
              <a:rPr lang="ar-SA" sz="2000" dirty="0">
                <a:cs typeface="B Homa" panose="00000400000000000000" pitchFamily="2" charset="-78"/>
              </a:rPr>
              <a:t>و خود نيز از اين راه ثواب و اجر اخروي كسب نماي</a:t>
            </a:r>
            <a:r>
              <a:rPr lang="fa-IR" sz="2000" dirty="0">
                <a:cs typeface="B Homa" panose="00000400000000000000" pitchFamily="2" charset="-78"/>
              </a:rPr>
              <a:t>ن</a:t>
            </a:r>
            <a:r>
              <a:rPr lang="ar-SA" sz="2000" dirty="0">
                <a:cs typeface="B Homa" panose="00000400000000000000" pitchFamily="2" charset="-78"/>
              </a:rPr>
              <a:t>د.</a:t>
            </a:r>
          </a:p>
          <a:p>
            <a:pPr algn="just" rtl="1">
              <a:buNone/>
            </a:pPr>
            <a:r>
              <a:rPr lang="fa-IR" sz="2500" b="1" dirty="0" smtClean="0">
                <a:cs typeface="B Homa" panose="00000400000000000000" pitchFamily="2" charset="-78"/>
              </a:rPr>
              <a:t>    </a:t>
            </a:r>
            <a:endParaRPr lang="en-US" sz="2500" dirty="0"/>
          </a:p>
        </p:txBody>
      </p:sp>
      <p:pic>
        <p:nvPicPr>
          <p:cNvPr id="4" name="Picture 3" descr="قرطبه.jpg"/>
          <p:cNvPicPr>
            <a:picLocks noChangeAspect="1"/>
          </p:cNvPicPr>
          <p:nvPr/>
        </p:nvPicPr>
        <p:blipFill>
          <a:blip r:embed="rId2"/>
          <a:stretch>
            <a:fillRect/>
          </a:stretch>
        </p:blipFill>
        <p:spPr>
          <a:xfrm>
            <a:off x="457200" y="685801"/>
            <a:ext cx="4114800" cy="4953000"/>
          </a:xfrm>
          <a:prstGeom prst="rect">
            <a:avLst/>
          </a:prstGeom>
          <a:ln>
            <a:noFill/>
          </a:ln>
          <a:effectLst>
            <a:softEdge rad="112500"/>
          </a:effectLst>
        </p:spPr>
      </p:pic>
      <p:sp>
        <p:nvSpPr>
          <p:cNvPr id="5" name="Rectangle 4"/>
          <p:cNvSpPr/>
          <p:nvPr/>
        </p:nvSpPr>
        <p:spPr>
          <a:xfrm>
            <a:off x="609600" y="5715000"/>
            <a:ext cx="3962400" cy="861774"/>
          </a:xfrm>
          <a:prstGeom prst="rect">
            <a:avLst/>
          </a:prstGeom>
        </p:spPr>
        <p:txBody>
          <a:bodyPr wrap="square">
            <a:spAutoFit/>
          </a:bodyPr>
          <a:lstStyle/>
          <a:p>
            <a:pPr algn="r" rtl="1"/>
            <a:r>
              <a:rPr lang="fa-IR" sz="2500" b="1" dirty="0" smtClean="0">
                <a:solidFill>
                  <a:schemeClr val="bg1">
                    <a:lumMod val="25000"/>
                  </a:schemeClr>
                </a:solidFill>
                <a:cs typeface="B Homa" panose="00000400000000000000" pitchFamily="2" charset="-78"/>
              </a:rPr>
              <a:t>(محراب مسجد قرطبه - اسپانیا  - قرن چهارم هجری)</a:t>
            </a:r>
            <a:endParaRPr lang="en-US" sz="2500" b="1" dirty="0">
              <a:solidFill>
                <a:schemeClr val="bg1">
                  <a:lumMod val="25000"/>
                </a:schemeClr>
              </a:solidFill>
              <a:cs typeface="B Homa" panose="00000400000000000000" pitchFamily="2" charset="-78"/>
            </a:endParaRPr>
          </a:p>
        </p:txBody>
      </p:sp>
    </p:spTree>
  </p:cSld>
  <p:clrMapOvr>
    <a:masterClrMapping/>
  </p:clrMapOvr>
  <p:transition spd="med">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8200" y="1676400"/>
            <a:ext cx="4038600" cy="4898136"/>
          </a:xfrm>
        </p:spPr>
        <p:txBody>
          <a:bodyPr>
            <a:norm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هنر تزئيني ايران محرابها هم از گوناگوني كم نظيري برخوردار شد،چنان كه كمال هنر گچ بري و كاشي كاري در آراستن محرابها نمايان گشت.</a:t>
            </a: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بطوري كه محراب مزين ترين جاي مسجد شد و اين تزئين در تمامي قسمتي از ديوار كه آن را در بر مي گرفت گسترش يافت.</a:t>
            </a:r>
          </a:p>
          <a:p>
            <a:endParaRPr lang="en-US" sz="2500" dirty="0" smtClean="0"/>
          </a:p>
          <a:p>
            <a:endParaRPr lang="en-US" sz="2500" dirty="0"/>
          </a:p>
        </p:txBody>
      </p:sp>
      <p:pic>
        <p:nvPicPr>
          <p:cNvPr id="4" name="Picture 3" descr="18341466113373982345173198552535144160.jpg"/>
          <p:cNvPicPr>
            <a:picLocks noChangeAspect="1"/>
          </p:cNvPicPr>
          <p:nvPr/>
        </p:nvPicPr>
        <p:blipFill>
          <a:blip r:embed="rId2"/>
          <a:stretch>
            <a:fillRect/>
          </a:stretch>
        </p:blipFill>
        <p:spPr>
          <a:xfrm>
            <a:off x="457200" y="838200"/>
            <a:ext cx="3853543" cy="4495800"/>
          </a:xfrm>
          <a:prstGeom prst="rect">
            <a:avLst/>
          </a:prstGeom>
          <a:ln>
            <a:noFill/>
          </a:ln>
          <a:effectLst>
            <a:softEdge rad="112500"/>
          </a:effectLst>
        </p:spPr>
      </p:pic>
      <p:sp>
        <p:nvSpPr>
          <p:cNvPr id="5" name="Rectangle 4"/>
          <p:cNvSpPr/>
          <p:nvPr/>
        </p:nvSpPr>
        <p:spPr>
          <a:xfrm>
            <a:off x="609600" y="5638800"/>
            <a:ext cx="3733800" cy="1246495"/>
          </a:xfrm>
          <a:prstGeom prst="rect">
            <a:avLst/>
          </a:prstGeom>
        </p:spPr>
        <p:txBody>
          <a:bodyPr wrap="square">
            <a:spAutoFit/>
          </a:bodyPr>
          <a:lstStyle/>
          <a:p>
            <a:pPr algn="just" rtl="1"/>
            <a:r>
              <a:rPr lang="fa-IR" sz="2500" b="1" dirty="0" smtClean="0">
                <a:solidFill>
                  <a:schemeClr val="bg1">
                    <a:lumMod val="25000"/>
                  </a:schemeClr>
                </a:solidFill>
                <a:cs typeface="B Homa" panose="00000400000000000000" pitchFamily="2" charset="-78"/>
              </a:rPr>
              <a:t>(محراب مسجد جامع برسیان- اصفهان روستای برسیان - دوره سلجوقی ) </a:t>
            </a:r>
            <a:endParaRPr lang="en-US" sz="2500" b="1" dirty="0">
              <a:solidFill>
                <a:schemeClr val="bg1">
                  <a:lumMod val="25000"/>
                </a:schemeClr>
              </a:solidFill>
              <a:cs typeface="B Homa" panose="00000400000000000000" pitchFamily="2" charset="-78"/>
            </a:endParaRPr>
          </a:p>
        </p:txBody>
      </p:sp>
    </p:spTree>
  </p:cSld>
  <p:clrMapOvr>
    <a:masterClrMapping/>
  </p:clrMapOvr>
  <p:transition spd="med">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81000" y="1752600"/>
            <a:ext cx="7659688" cy="40386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rtl="1">
              <a:lnSpc>
                <a:spcPct val="150000"/>
              </a:lnSpc>
              <a:defRPr/>
            </a:pPr>
            <a:r>
              <a:rPr lang="fa-IR" sz="3200" kern="0" dirty="0" smtClean="0">
                <a:solidFill>
                  <a:schemeClr val="tx2">
                    <a:lumMod val="60000"/>
                    <a:lumOff val="40000"/>
                  </a:schemeClr>
                </a:solidFill>
                <a:cs typeface="B Homa" panose="00000400000000000000" pitchFamily="2" charset="-78"/>
              </a:rPr>
              <a:t>ارائه دهنده خدمات :</a:t>
            </a:r>
            <a:br>
              <a:rPr lang="fa-IR" sz="3200" kern="0" dirty="0" smtClean="0">
                <a:solidFill>
                  <a:schemeClr val="tx2">
                    <a:lumMod val="60000"/>
                    <a:lumOff val="40000"/>
                  </a:schemeClr>
                </a:solidFill>
                <a:cs typeface="B Homa" panose="00000400000000000000" pitchFamily="2" charset="-78"/>
              </a:rPr>
            </a:br>
            <a:r>
              <a:rPr lang="fa-IR" sz="3200" kern="0" dirty="0" smtClean="0">
                <a:solidFill>
                  <a:schemeClr val="tx2">
                    <a:lumMod val="60000"/>
                    <a:lumOff val="40000"/>
                  </a:schemeClr>
                </a:solidFill>
                <a:cs typeface="B Homa" panose="00000400000000000000" pitchFamily="2" charset="-78"/>
              </a:rPr>
              <a:t>طراحی معماری</a:t>
            </a:r>
            <a:br>
              <a:rPr lang="fa-IR" sz="3200" kern="0" dirty="0" smtClean="0">
                <a:solidFill>
                  <a:schemeClr val="tx2">
                    <a:lumMod val="60000"/>
                    <a:lumOff val="40000"/>
                  </a:schemeClr>
                </a:solidFill>
                <a:cs typeface="B Homa" panose="00000400000000000000" pitchFamily="2" charset="-78"/>
              </a:rPr>
            </a:br>
            <a:r>
              <a:rPr lang="fa-IR" sz="3200" kern="0" dirty="0" smtClean="0">
                <a:solidFill>
                  <a:schemeClr val="tx2">
                    <a:lumMod val="60000"/>
                    <a:lumOff val="40000"/>
                  </a:schemeClr>
                </a:solidFill>
                <a:cs typeface="B Homa" panose="00000400000000000000" pitchFamily="2" charset="-78"/>
              </a:rPr>
              <a:t> مدلینگ</a:t>
            </a:r>
            <a:br>
              <a:rPr lang="fa-IR" sz="3200" kern="0" dirty="0" smtClean="0">
                <a:solidFill>
                  <a:schemeClr val="tx2">
                    <a:lumMod val="60000"/>
                    <a:lumOff val="40000"/>
                  </a:schemeClr>
                </a:solidFill>
                <a:cs typeface="B Homa" panose="00000400000000000000" pitchFamily="2" charset="-78"/>
              </a:rPr>
            </a:br>
            <a:r>
              <a:rPr lang="fa-IR" sz="3200" kern="0" dirty="0" smtClean="0">
                <a:solidFill>
                  <a:schemeClr val="tx2">
                    <a:lumMod val="60000"/>
                    <a:lumOff val="40000"/>
                  </a:schemeClr>
                </a:solidFill>
                <a:cs typeface="B Homa" panose="00000400000000000000" pitchFamily="2" charset="-78"/>
              </a:rPr>
              <a:t> پرزانته</a:t>
            </a:r>
            <a:br>
              <a:rPr lang="fa-IR" sz="3200" kern="0" dirty="0" smtClean="0">
                <a:solidFill>
                  <a:schemeClr val="tx2">
                    <a:lumMod val="60000"/>
                    <a:lumOff val="40000"/>
                  </a:schemeClr>
                </a:solidFill>
                <a:cs typeface="B Homa" panose="00000400000000000000" pitchFamily="2" charset="-78"/>
              </a:rPr>
            </a:br>
            <a:r>
              <a:rPr lang="fa-IR" sz="3200" kern="0" dirty="0" smtClean="0">
                <a:solidFill>
                  <a:schemeClr val="tx2">
                    <a:lumMod val="60000"/>
                    <a:lumOff val="40000"/>
                  </a:schemeClr>
                </a:solidFill>
                <a:cs typeface="B Homa" panose="00000400000000000000" pitchFamily="2" charset="-78"/>
              </a:rPr>
              <a:t>رساله</a:t>
            </a:r>
            <a:r>
              <a:rPr lang="fa-IR" sz="3200" kern="0" dirty="0" smtClean="0">
                <a:cs typeface="B Homa" panose="00000400000000000000" pitchFamily="2" charset="-78"/>
              </a:rPr>
              <a:t/>
            </a:r>
            <a:br>
              <a:rPr lang="fa-IR" sz="3200" kern="0" dirty="0" smtClean="0">
                <a:cs typeface="B Homa" panose="00000400000000000000" pitchFamily="2" charset="-78"/>
              </a:rPr>
            </a:br>
            <a:r>
              <a:rPr lang="fa-IR" sz="3200" kern="0" dirty="0" smtClean="0">
                <a:solidFill>
                  <a:schemeClr val="accent3">
                    <a:lumMod val="50000"/>
                  </a:schemeClr>
                </a:solidFill>
                <a:cs typeface="B Homa" panose="00000400000000000000" pitchFamily="2" charset="-78"/>
              </a:rPr>
              <a:t>مهندس کاویانی</a:t>
            </a:r>
            <a:br>
              <a:rPr lang="fa-IR" sz="3200" kern="0" dirty="0" smtClean="0">
                <a:solidFill>
                  <a:schemeClr val="accent3">
                    <a:lumMod val="50000"/>
                  </a:schemeClr>
                </a:solidFill>
                <a:cs typeface="B Homa" panose="00000400000000000000" pitchFamily="2" charset="-78"/>
              </a:rPr>
            </a:br>
            <a:r>
              <a:rPr lang="fa-IR" sz="3200" kern="0" dirty="0" smtClean="0">
                <a:solidFill>
                  <a:schemeClr val="accent3">
                    <a:lumMod val="50000"/>
                  </a:schemeClr>
                </a:solidFill>
                <a:cs typeface="B Homa" panose="00000400000000000000" pitchFamily="2" charset="-78"/>
              </a:rPr>
              <a:t>09137299517</a:t>
            </a:r>
            <a:endParaRPr lang="en-US" sz="3200" kern="0" dirty="0">
              <a:solidFill>
                <a:schemeClr val="accent3">
                  <a:lumMod val="50000"/>
                </a:schemeClr>
              </a:solidFill>
              <a:cs typeface="B Homa" panose="00000400000000000000" pitchFamily="2" charset="-78"/>
            </a:endParaRPr>
          </a:p>
        </p:txBody>
      </p:sp>
      <p:sp>
        <p:nvSpPr>
          <p:cNvPr id="7" name="Text Placeholder 2"/>
          <p:cNvSpPr txBox="1">
            <a:spLocks/>
          </p:cNvSpPr>
          <p:nvPr/>
        </p:nvSpPr>
        <p:spPr>
          <a:xfrm>
            <a:off x="1143000" y="533400"/>
            <a:ext cx="6135688" cy="1079724"/>
          </a:xfrm>
          <a:prstGeom prst="rect">
            <a:avLst/>
          </a:prstGeom>
        </p:spPr>
        <p:txBody>
          <a:bodyPr>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defRPr/>
            </a:pPr>
            <a:r>
              <a:rPr lang="fa-IR" sz="5400" kern="0" dirty="0" smtClean="0">
                <a:solidFill>
                  <a:schemeClr val="accent3">
                    <a:lumMod val="50000"/>
                  </a:schemeClr>
                </a:solidFill>
                <a:cs typeface="B Farnaz" panose="00000400000000000000" pitchFamily="2" charset="-78"/>
              </a:rPr>
              <a:t>دپارتمان معماری ناربن</a:t>
            </a:r>
            <a:endParaRPr lang="en-US" sz="5400" kern="0" dirty="0">
              <a:solidFill>
                <a:schemeClr val="accent3">
                  <a:lumMod val="50000"/>
                </a:schemeClr>
              </a:solidFill>
              <a:cs typeface="B Farnaz"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295400"/>
          </a:xfrm>
        </p:spPr>
        <p:txBody>
          <a:bodyPr>
            <a:noAutofit/>
          </a:bodyPr>
          <a:lstStyle/>
          <a:p>
            <a:pPr algn="ctr" rtl="1"/>
            <a:r>
              <a:rPr lang="ar-SA"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 در آیین میترا </a:t>
            </a:r>
            <a:r>
              <a:rPr lang="en-US"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
            </a:r>
            <a:br>
              <a:rPr lang="en-US"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r>
              <a:rPr lang="en-US"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
            </a:r>
            <a:br>
              <a:rPr lang="en-US"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endParaRPr>
          </a:p>
        </p:txBody>
      </p:sp>
      <p:sp>
        <p:nvSpPr>
          <p:cNvPr id="3" name="Content Placeholder 2"/>
          <p:cNvSpPr>
            <a:spLocks noGrp="1"/>
          </p:cNvSpPr>
          <p:nvPr>
            <p:ph idx="1"/>
          </p:nvPr>
        </p:nvSpPr>
        <p:spPr>
          <a:xfrm>
            <a:off x="457200" y="1828800"/>
            <a:ext cx="8229600" cy="4745736"/>
          </a:xfrm>
        </p:spPr>
        <p:txBody>
          <a:bodyPr>
            <a:noAutofit/>
          </a:bodyPr>
          <a:lstStyle/>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در آیین مهر، مهرابه ها محل برگزاری آیین های مربوط به مهر یا میترا بوده اند</a:t>
            </a:r>
            <a:r>
              <a:rPr lang="en-US" sz="2000" dirty="0">
                <a:cs typeface="B Homa" panose="00000400000000000000" pitchFamily="2" charset="-78"/>
              </a:rPr>
              <a:t>. </a:t>
            </a:r>
            <a:r>
              <a:rPr lang="ar-SA" sz="2000" dirty="0">
                <a:cs typeface="B Homa" panose="00000400000000000000" pitchFamily="2" charset="-78"/>
              </a:rPr>
              <a:t>میترا (یا میثره) یکی از کهن ترین ایزدان و اسطوره های ایرانی و هندی است.</a:t>
            </a:r>
            <a:r>
              <a:rPr lang="fa-IR" sz="2000" dirty="0">
                <a:cs typeface="B Homa" panose="00000400000000000000" pitchFamily="2" charset="-78"/>
              </a:rPr>
              <a:t> تصور بر آن بوده که مهر در یک غار گاو را که به اعتقاد مهرپرستان منشأ بوجود آمدن آفرینش است کشته و از گوشت و خون آن گاو گیاهان وموجودات بوجود آمده‌اند پس به همین دلیل اعمال و مناسک خود را که از مهم‌ترین آن‌ها قربانی کردن گاو بود در غار انجام می‌دادند.</a:t>
            </a:r>
            <a:endParaRPr lang="en-US" sz="2000" dirty="0">
              <a:cs typeface="B Homa" panose="00000400000000000000" pitchFamily="2" charset="-78"/>
            </a:endParaRP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 همچنین او نماد خورشید و گرما و ایزد مهر و دوستی ست. آیین مهر علاوه بر گسترش در ایران، در غرب و به ویِژه در سرزمین های امپراتوری روم باستان پیش از مسیحیت و در اوایل ظهور مسیح، رواج فراوان داشته و به همین دلیل مهرابه ها، مجسمه ها و نقش برجسته های فراوانی از میترا در اروپا وجود دارند</a:t>
            </a:r>
            <a:r>
              <a:rPr lang="en-US" sz="2000" dirty="0">
                <a:cs typeface="B Homa" panose="00000400000000000000" pitchFamily="2" charset="-78"/>
              </a:rPr>
              <a:t>. </a:t>
            </a:r>
            <a:endParaRPr lang="fa-IR" sz="2000" dirty="0">
              <a:cs typeface="B Homa" panose="00000400000000000000" pitchFamily="2" charset="-78"/>
            </a:endParaRPr>
          </a:p>
          <a:p>
            <a:pPr algn="just" rtl="1">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600" y="762000"/>
            <a:ext cx="4495800" cy="5812536"/>
          </a:xfrm>
        </p:spPr>
        <p:txBody>
          <a:bodyPr>
            <a:noAutofit/>
          </a:bodyPr>
          <a:lstStyle/>
          <a:p>
            <a:pPr algn="just" rtl="1">
              <a:lnSpc>
                <a:spcPct val="170000"/>
              </a:lnSpc>
              <a:buNone/>
            </a:pPr>
            <a:r>
              <a:rPr lang="fa-IR" sz="1800" dirty="0">
                <a:cs typeface="B Homa" panose="00000400000000000000" pitchFamily="2" charset="-78"/>
              </a:rPr>
              <a:t>    </a:t>
            </a:r>
            <a:r>
              <a:rPr lang="ar-SA" sz="1800" dirty="0">
                <a:cs typeface="B Homa" panose="00000400000000000000" pitchFamily="2" charset="-78"/>
              </a:rPr>
              <a:t>اکثر نیایشگاه های میترا در اروپا نیز سردابه های غار مانندی است که نقش برجسته میترا در طاقچه یا مهرابه ی انتهایی آن قرار داشته است. </a:t>
            </a:r>
            <a:r>
              <a:rPr lang="ar-SA" sz="1800" dirty="0" smtClean="0">
                <a:cs typeface="B Homa" panose="00000400000000000000" pitchFamily="2" charset="-78"/>
              </a:rPr>
              <a:t>دلیل</a:t>
            </a:r>
            <a:r>
              <a:rPr lang="en-US" sz="1800" dirty="0" smtClean="0">
                <a:cs typeface="B Homa" panose="00000400000000000000" pitchFamily="2" charset="-78"/>
              </a:rPr>
              <a:t> </a:t>
            </a:r>
            <a:r>
              <a:rPr lang="ar-SA" sz="1800" dirty="0" smtClean="0">
                <a:cs typeface="B Homa" panose="00000400000000000000" pitchFamily="2" charset="-78"/>
              </a:rPr>
              <a:t>این </a:t>
            </a:r>
            <a:r>
              <a:rPr lang="ar-SA" sz="1800" dirty="0">
                <a:cs typeface="B Homa" panose="00000400000000000000" pitchFamily="2" charset="-78"/>
              </a:rPr>
              <a:t>امر آن است که بنابر اسطوره ها، مهر یا میترا در غار به دنیا آمده است و مهرابه با سقف قوس دارش به نوعی تداعی کننده محل تولد اوست. </a:t>
            </a:r>
            <a:r>
              <a:rPr lang="ar-SA" sz="1800" dirty="0">
                <a:cs typeface="B Homa" panose="00000400000000000000" pitchFamily="2" charset="-78"/>
              </a:rPr>
              <a:t>در برخی مهرابه های میترایی، در اطراف فرورفتگی دیوار آتشدان هایی نیز قرار داشته است. در ایران تعدادی از مکان ها را منسوب به مهر یا میترا می دانند ولی باید گفت برخلاف نمونه های موجود در هند یا اروپا در مکان های موسوم به میترا در ایران تندیس، نقش برجسته و یا نقاشی از مهر در حال قربانی کردن وجود ندارد</a:t>
            </a:r>
            <a:r>
              <a:rPr lang="fa-IR" sz="1800" dirty="0">
                <a:cs typeface="B Homa" panose="00000400000000000000" pitchFamily="2" charset="-78"/>
              </a:rPr>
              <a:t>.</a:t>
            </a:r>
            <a:endParaRPr lang="en-US" sz="1800" dirty="0">
              <a:cs typeface="B Homa" panose="00000400000000000000" pitchFamily="2" charset="-78"/>
            </a:endParaRPr>
          </a:p>
          <a:p>
            <a:pPr algn="just" rtl="1">
              <a:buNone/>
            </a:pPr>
            <a:endParaRPr lang="en-US" sz="1800" dirty="0"/>
          </a:p>
        </p:txBody>
      </p:sp>
      <p:pic>
        <p:nvPicPr>
          <p:cNvPr id="4" name="Picture 3" descr="Ruins_of_the_Mithras_Temple_in_the_City_of_London,_2004.jpg"/>
          <p:cNvPicPr>
            <a:picLocks noChangeAspect="1"/>
          </p:cNvPicPr>
          <p:nvPr/>
        </p:nvPicPr>
        <p:blipFill>
          <a:blip r:embed="rId2"/>
          <a:stretch>
            <a:fillRect/>
          </a:stretch>
        </p:blipFill>
        <p:spPr>
          <a:xfrm>
            <a:off x="304800" y="1447800"/>
            <a:ext cx="4372476" cy="3505200"/>
          </a:xfrm>
          <a:prstGeom prst="rect">
            <a:avLst/>
          </a:prstGeom>
          <a:ln>
            <a:noFill/>
          </a:ln>
          <a:effectLst>
            <a:softEdge rad="112500"/>
          </a:effectLst>
        </p:spPr>
      </p:pic>
      <p:sp>
        <p:nvSpPr>
          <p:cNvPr id="5" name="Rectangle 4"/>
          <p:cNvSpPr/>
          <p:nvPr/>
        </p:nvSpPr>
        <p:spPr>
          <a:xfrm>
            <a:off x="1143000" y="5105400"/>
            <a:ext cx="2667000" cy="1246495"/>
          </a:xfrm>
          <a:prstGeom prst="rect">
            <a:avLst/>
          </a:prstGeom>
        </p:spPr>
        <p:txBody>
          <a:bodyPr wrap="square">
            <a:spAutoFit/>
          </a:bodyPr>
          <a:lstStyle/>
          <a:p>
            <a:pPr algn="just" rtl="1"/>
            <a:r>
              <a:rPr lang="fa-IR" sz="2500" b="1" dirty="0" smtClean="0">
                <a:solidFill>
                  <a:schemeClr val="tx2">
                    <a:lumMod val="75000"/>
                  </a:schemeClr>
                </a:solidFill>
                <a:cs typeface="B Homa" panose="00000400000000000000" pitchFamily="2" charset="-78"/>
              </a:rPr>
              <a:t>معبد میترایی کشف شده در خیابان </a:t>
            </a:r>
            <a:r>
              <a:rPr lang="fa-IR" sz="2500" b="1" i="1" dirty="0" smtClean="0">
                <a:solidFill>
                  <a:schemeClr val="tx2">
                    <a:lumMod val="75000"/>
                  </a:schemeClr>
                </a:solidFill>
                <a:cs typeface="B Homa" panose="00000400000000000000" pitchFamily="2" charset="-78"/>
              </a:rPr>
              <a:t>والبروک</a:t>
            </a:r>
            <a:r>
              <a:rPr lang="fa-IR" sz="2500" b="1" dirty="0" smtClean="0">
                <a:solidFill>
                  <a:schemeClr val="tx2">
                    <a:lumMod val="75000"/>
                  </a:schemeClr>
                </a:solidFill>
                <a:cs typeface="B Homa" panose="00000400000000000000" pitchFamily="2" charset="-78"/>
              </a:rPr>
              <a:t> شهر </a:t>
            </a:r>
            <a:r>
              <a:rPr lang="fa-IR" sz="2500" b="1" i="1" dirty="0" smtClean="0">
                <a:solidFill>
                  <a:schemeClr val="tx2">
                    <a:lumMod val="75000"/>
                  </a:schemeClr>
                </a:solidFill>
                <a:cs typeface="B Homa" panose="00000400000000000000" pitchFamily="2" charset="-78"/>
              </a:rPr>
              <a:t>لندن</a:t>
            </a:r>
            <a:endParaRPr lang="en-US" sz="2500" b="1" dirty="0">
              <a:solidFill>
                <a:schemeClr val="tx2">
                  <a:lumMod val="75000"/>
                </a:schemeClr>
              </a:solidFill>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219200"/>
          </a:xfrm>
        </p:spPr>
        <p:txBody>
          <a:bodyPr>
            <a:normAutofit/>
          </a:bodyPr>
          <a:lstStyle/>
          <a:p>
            <a:pPr algn="ctr"/>
            <a:r>
              <a:rPr lang="ar-SA"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 های مسیحی</a:t>
            </a: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endParaRPr>
          </a:p>
        </p:txBody>
      </p:sp>
      <p:sp>
        <p:nvSpPr>
          <p:cNvPr id="3" name="Content Placeholder 2"/>
          <p:cNvSpPr>
            <a:spLocks noGrp="1"/>
          </p:cNvSpPr>
          <p:nvPr>
            <p:ph idx="1"/>
          </p:nvPr>
        </p:nvSpPr>
        <p:spPr>
          <a:xfrm>
            <a:off x="457200" y="2133600"/>
            <a:ext cx="8229600" cy="4440936"/>
          </a:xfrm>
        </p:spPr>
        <p:txBody>
          <a:bodyPr>
            <a:noAutofit/>
          </a:bodyPr>
          <a:lstStyle/>
          <a:p>
            <a:pPr algn="just" rtl="1">
              <a:lnSpc>
                <a:spcPct val="150000"/>
              </a:lnSpc>
              <a:buNone/>
            </a:pPr>
            <a:r>
              <a:rPr lang="fa-IR" sz="2000" dirty="0" smtClean="0">
                <a:cs typeface="B Homa" panose="00000400000000000000" pitchFamily="2" charset="-78"/>
              </a:rPr>
              <a:t>   </a:t>
            </a:r>
            <a:r>
              <a:rPr lang="ar-SA" sz="2000" dirty="0">
                <a:cs typeface="B Homa" panose="00000400000000000000" pitchFamily="2" charset="-78"/>
              </a:rPr>
              <a:t>از مهرابه های آیین میترا که بگذریم، در کلیساهای مسیحی نیز فرم معماری مهراب وجود دارد که البته تفاوت آن با محراب های اسلامی وسعت و همچنین مرتفع بودن آن نسبت به سطح اصلی کلیساست. به مهراب های کلیسا</a:t>
            </a:r>
            <a:r>
              <a:rPr lang="en-US" sz="2000" dirty="0">
                <a:cs typeface="B Homa" panose="00000400000000000000" pitchFamily="2" charset="-78"/>
              </a:rPr>
              <a:t> Altar </a:t>
            </a:r>
            <a:r>
              <a:rPr lang="ar-SA" sz="2000" dirty="0">
                <a:cs typeface="B Homa" panose="00000400000000000000" pitchFamily="2" charset="-78"/>
              </a:rPr>
              <a:t>یا مذبح هم گفته می شود</a:t>
            </a:r>
            <a:r>
              <a:rPr lang="en-US" sz="2000" dirty="0">
                <a:cs typeface="B Homa" panose="00000400000000000000" pitchFamily="2" charset="-78"/>
              </a:rPr>
              <a:t>. </a:t>
            </a:r>
          </a:p>
          <a:p>
            <a:pPr algn="just" rtl="1">
              <a:lnSpc>
                <a:spcPct val="150000"/>
              </a:lnSpc>
              <a:buNone/>
            </a:pPr>
            <a:r>
              <a:rPr lang="fa-IR" sz="2000" dirty="0">
                <a:cs typeface="B Homa" panose="00000400000000000000" pitchFamily="2" charset="-78"/>
              </a:rPr>
              <a:t>   </a:t>
            </a:r>
            <a:r>
              <a:rPr lang="ar-SA" sz="2000" dirty="0">
                <a:cs typeface="B Homa" panose="00000400000000000000" pitchFamily="2" charset="-78"/>
              </a:rPr>
              <a:t>این فرم که در بازیلیکاهای روم باستان استفاده می شده معمولا محل قرار دادن مجسمه معابد بوده است و بعدها در معماری کلیساها به کار می رود. مهراب در کلیساها علاوه برآن که مکانی است برای انجام آیین های مسیحی، به علت قرار گرفتن آن در محور ورودی، بلافاصه شخص را متوجه خود کرده و جهت حرکت او را در کلیسا مشخص می سازد. در این جا نیز باردیگر به نقش هدایت کننده و جهت دهنده این عنصر معماری توجه شده است</a:t>
            </a:r>
            <a:r>
              <a:rPr lang="en-US" sz="2000" dirty="0">
                <a:cs typeface="B Homa" panose="00000400000000000000" pitchFamily="2" charset="-78"/>
              </a:rPr>
              <a:t>. </a:t>
            </a:r>
          </a:p>
        </p:txBody>
      </p:sp>
    </p:spTree>
  </p:cSld>
  <p:clrMapOvr>
    <a:masterClrMapping/>
  </p:clrMapOvr>
  <p:transition spd="med">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5791200"/>
            <a:ext cx="4495800" cy="1066800"/>
          </a:xfrm>
        </p:spPr>
        <p:txBody>
          <a:bodyPr>
            <a:normAutofit/>
          </a:bodyPr>
          <a:lstStyle/>
          <a:p>
            <a:pPr algn="just" rtl="1"/>
            <a:r>
              <a:rPr lang="fa-IR" sz="2500" b="1" dirty="0" smtClean="0">
                <a:cs typeface="B Homa" panose="00000400000000000000" pitchFamily="2" charset="-78"/>
              </a:rPr>
              <a:t>یک مهرابه متعلق به قرن سوم میلادی در مجارستان</a:t>
            </a:r>
            <a:endParaRPr lang="en-US" sz="2500" b="1" dirty="0">
              <a:cs typeface="B Homa" panose="00000400000000000000" pitchFamily="2" charset="-78"/>
            </a:endParaRPr>
          </a:p>
        </p:txBody>
      </p:sp>
      <p:pic>
        <p:nvPicPr>
          <p:cNvPr id="4" name="Content Placeholder 3" descr="800px-Mithraeum_-_Fertorakos.jpg"/>
          <p:cNvPicPr>
            <a:picLocks noGrp="1" noChangeAspect="1"/>
          </p:cNvPicPr>
          <p:nvPr>
            <p:ph idx="1"/>
          </p:nvPr>
        </p:nvPicPr>
        <p:blipFill>
          <a:blip r:embed="rId2"/>
          <a:stretch>
            <a:fillRect/>
          </a:stretch>
        </p:blipFill>
        <p:spPr>
          <a:xfrm>
            <a:off x="152400" y="685800"/>
            <a:ext cx="6781800" cy="5086350"/>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lnSpc>
                <a:spcPct val="150000"/>
              </a:lnSpc>
              <a:buNone/>
            </a:pPr>
            <a:r>
              <a:rPr lang="fa-IR" sz="2000" dirty="0" smtClean="0">
                <a:cs typeface="B Homa" panose="00000400000000000000" pitchFamily="2" charset="-78"/>
              </a:rPr>
              <a:t>    </a:t>
            </a:r>
            <a:r>
              <a:rPr lang="ar-SA" sz="2000" dirty="0" smtClean="0">
                <a:cs typeface="B Homa" panose="00000400000000000000" pitchFamily="2" charset="-78"/>
              </a:rPr>
              <a:t>در آیین یهودیت نیز، اعتقاد برآنست که در معبد اورشلیم جایی که خیمه موس</a:t>
            </a:r>
            <a:r>
              <a:rPr lang="fa-IR" sz="2000" dirty="0" smtClean="0">
                <a:cs typeface="B Homa" panose="00000400000000000000" pitchFamily="2" charset="-78"/>
              </a:rPr>
              <a:t>ی</a:t>
            </a:r>
            <a:r>
              <a:rPr lang="ar-SA" sz="2000" dirty="0" smtClean="0">
                <a:cs typeface="B Homa" panose="00000400000000000000" pitchFamily="2" charset="-78"/>
              </a:rPr>
              <a:t> قرار گرفته بود، مقدس ترین محل معبد به شمار می رفته و از این رو پس از آن و در بازسازی های بعدی، همواره محلی محصور و محفوظ را به آن اختصاص می دادند و نیایش در برابر آن صورت می گرفت</a:t>
            </a:r>
            <a:endParaRPr lang="en-US" sz="2000" dirty="0" smtClean="0">
              <a:cs typeface="B Homa" panose="00000400000000000000" pitchFamily="2" charset="-78"/>
            </a:endParaRPr>
          </a:p>
          <a:p>
            <a:pPr algn="just" rtl="1">
              <a:lnSpc>
                <a:spcPct val="150000"/>
              </a:lnSpc>
              <a:buNone/>
            </a:pPr>
            <a:endParaRPr lang="en-US" sz="2000" dirty="0"/>
          </a:p>
        </p:txBody>
      </p:sp>
    </p:spTree>
  </p:cSld>
  <p:clrMapOvr>
    <a:masterClrMapping/>
  </p:clrMapOvr>
  <p:transition spd="med">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Autofit/>
          </a:bodyPr>
          <a:lstStyle/>
          <a:p>
            <a:pPr algn="ctr"/>
            <a: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انواع مهرابه</a:t>
            </a:r>
            <a:br>
              <a:rPr lang="fa-IR" sz="44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57200" y="1828800"/>
            <a:ext cx="8229600" cy="4593336"/>
          </a:xfrm>
        </p:spPr>
        <p:txBody>
          <a:bodyPr>
            <a:noAutofit/>
          </a:bodyPr>
          <a:lstStyle/>
          <a:p>
            <a:pPr algn="just" rtl="1">
              <a:buNone/>
            </a:pPr>
            <a:r>
              <a:rPr lang="fa-IR"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مهرابه‌های غاری</a:t>
            </a:r>
          </a:p>
          <a:p>
            <a:pPr algn="just" rtl="1">
              <a:lnSpc>
                <a:spcPct val="150000"/>
              </a:lnSpc>
              <a:buNone/>
            </a:pPr>
            <a:r>
              <a:rPr lang="fa-IR" sz="2000" dirty="0">
                <a:cs typeface="B Homa" panose="00000400000000000000" pitchFamily="2" charset="-78"/>
              </a:rPr>
              <a:t>در جاهایی که غار طبیعی وجود داشت از همین غارها برای نیایش استفاده می‌شد.مهرابه هادر بیشتر دوران‌ها به صورت معابد پنهانی بودند. و دور از شهرها و گذرها ساخته می‌شد.</a:t>
            </a:r>
          </a:p>
          <a:p>
            <a:pPr algn="just" rtl="1">
              <a:buNone/>
            </a:pPr>
            <a:r>
              <a:rPr lang="fa-IR"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مهرابه‌های زیرزمینی</a:t>
            </a:r>
          </a:p>
          <a:p>
            <a:pPr algn="just" rtl="1">
              <a:lnSpc>
                <a:spcPct val="150000"/>
              </a:lnSpc>
              <a:buNone/>
            </a:pPr>
            <a:r>
              <a:rPr lang="fa-IR" sz="2000" dirty="0">
                <a:cs typeface="B Homa" panose="00000400000000000000" pitchFamily="2" charset="-78"/>
              </a:rPr>
              <a:t>در جاهایی که غار طبیعی وجود نداشته زمین را به مانند غاری می‌کنده‌اند.مهرابه‌های زیر زمینی در عمق و انتها توسعه زیادی پیدا نکرده بود.</a:t>
            </a:r>
          </a:p>
          <a:p>
            <a:pPr algn="just" rtl="1">
              <a:buNone/>
            </a:pPr>
            <a:r>
              <a:rPr lang="fa-IR" sz="3200" b="1" dirty="0" smtClean="0">
                <a:ln w="1905"/>
                <a:solidFill>
                  <a:schemeClr val="tx2">
                    <a:lumMod val="7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مهرابه‌های روزمینی</a:t>
            </a:r>
          </a:p>
          <a:p>
            <a:pPr algn="just" rtl="1">
              <a:lnSpc>
                <a:spcPct val="150000"/>
              </a:lnSpc>
              <a:buNone/>
            </a:pPr>
            <a:r>
              <a:rPr lang="fa-IR" sz="2000" dirty="0">
                <a:cs typeface="B Homa" panose="00000400000000000000" pitchFamily="2" charset="-78"/>
              </a:rPr>
              <a:t>در جاهایی که امکان کندن زمین نبوده‌است یا این که آب روان در آن جاری بوده سعی می‌کردند که مهرابه را نزدیک آب روان بسازند.</a:t>
            </a:r>
          </a:p>
          <a:p>
            <a:pPr algn="just" rtl="1">
              <a:buNone/>
            </a:pPr>
            <a:endParaRPr lang="en-US" sz="2500" b="1" dirty="0">
              <a:cs typeface="B Homa" panose="00000400000000000000" pitchFamily="2" charset="-78"/>
            </a:endParaRPr>
          </a:p>
        </p:txBody>
      </p:sp>
    </p:spTree>
  </p:cSld>
  <p:clrMapOvr>
    <a:masterClrMapping/>
  </p:clrMapOvr>
  <p:transition spd="med">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516</TotalTime>
  <Words>3183</Words>
  <Application>Microsoft Office PowerPoint</Application>
  <PresentationFormat>On-screen Show (4:3)</PresentationFormat>
  <Paragraphs>88</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Urban</vt:lpstr>
      <vt:lpstr>PowerPoint Presentation</vt:lpstr>
      <vt:lpstr>مهرابه</vt:lpstr>
      <vt:lpstr>PowerPoint Presentation</vt:lpstr>
      <vt:lpstr>مهرابه در آیین میترا   </vt:lpstr>
      <vt:lpstr>PowerPoint Presentation</vt:lpstr>
      <vt:lpstr>مهراب های مسیحی</vt:lpstr>
      <vt:lpstr>یک مهرابه متعلق به قرن سوم میلادی در مجارستان</vt:lpstr>
      <vt:lpstr>PowerPoint Presentation</vt:lpstr>
      <vt:lpstr>انواع مهرابه </vt:lpstr>
      <vt:lpstr>مهرابه‌ای در روستای کارابورگ در شمال شرق انگلستان</vt:lpstr>
      <vt:lpstr>معماری مهرابه‌ها </vt:lpstr>
      <vt:lpstr>مهرابه‌ای در شهر باستانی اوستیا در ایتالیا</vt:lpstr>
      <vt:lpstr>مهرابه‌های بازمانده </vt:lpstr>
      <vt:lpstr>محراب از نظر لغوي</vt:lpstr>
      <vt:lpstr>PowerPoint Presentation</vt:lpstr>
      <vt:lpstr>محراب در قرآن و تفاسير</vt:lpstr>
      <vt:lpstr>تاريخچة محراب</vt:lpstr>
      <vt:lpstr>PowerPoint Presentation</vt:lpstr>
      <vt:lpstr>محراب مسجد كوفه</vt:lpstr>
      <vt:lpstr>PowerPoint Presentation</vt:lpstr>
      <vt:lpstr>سير تاريخي محراب</vt:lpstr>
      <vt:lpstr>محراب در عهد خلفاي راشدين</vt:lpstr>
      <vt:lpstr>محراب در عهد امویان</vt:lpstr>
      <vt:lpstr>PowerPoint Presentation</vt:lpstr>
      <vt:lpstr>محراب در عهد عباسیان</vt:lpstr>
      <vt:lpstr>تحول محراب در عصر فاطميان</vt:lpstr>
      <vt:lpstr>PowerPoint Presentation</vt:lpstr>
      <vt:lpstr>محراب در عهد سلاجقه</vt:lpstr>
      <vt:lpstr>محراب درعصر تيموريان</vt:lpstr>
      <vt:lpstr>معماري محراب</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Javad</dc:creator>
  <cp:lastModifiedBy>rahsepar</cp:lastModifiedBy>
  <cp:revision>23</cp:revision>
  <dcterms:created xsi:type="dcterms:W3CDTF">2012-12-07T15:26:12Z</dcterms:created>
  <dcterms:modified xsi:type="dcterms:W3CDTF">2016-06-17T08:03:26Z</dcterms:modified>
</cp:coreProperties>
</file>