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 id="262" r:id="rId7"/>
    <p:sldId id="263" r:id="rId8"/>
    <p:sldId id="264" r:id="rId9"/>
    <p:sldId id="267" r:id="rId10"/>
    <p:sldId id="266" r:id="rId11"/>
    <p:sldId id="268" r:id="rId12"/>
    <p:sldId id="269" r:id="rId13"/>
    <p:sldId id="272" r:id="rId14"/>
    <p:sldId id="274" r:id="rId15"/>
    <p:sldId id="273" r:id="rId16"/>
    <p:sldId id="271" r:id="rId17"/>
    <p:sldId id="265" r:id="rId18"/>
    <p:sldId id="276"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5A15167D-677E-4420-A2AE-7CE88D62E4BE}" type="datetimeFigureOut">
              <a:rPr lang="en-US" smtClean="0"/>
              <a:pPr/>
              <a:t>6/22/2016</a:t>
            </a:fld>
            <a:endParaRPr lang="en-US"/>
          </a:p>
        </p:txBody>
      </p:sp>
      <p:sp>
        <p:nvSpPr>
          <p:cNvPr id="8" name="Slide Number Placeholder 7"/>
          <p:cNvSpPr>
            <a:spLocks noGrp="1"/>
          </p:cNvSpPr>
          <p:nvPr>
            <p:ph type="sldNum" sz="quarter" idx="11"/>
          </p:nvPr>
        </p:nvSpPr>
        <p:spPr/>
        <p:txBody>
          <a:bodyPr/>
          <a:lstStyle/>
          <a:p>
            <a:fld id="{A7693F47-7D96-4178-8966-053ABA70DA0E}"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15167D-677E-4420-A2AE-7CE88D62E4BE}"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15167D-677E-4420-A2AE-7CE88D62E4BE}"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15167D-677E-4420-A2AE-7CE88D62E4BE}"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15167D-677E-4420-A2AE-7CE88D62E4BE}" type="datetimeFigureOut">
              <a:rPr lang="en-US" smtClean="0"/>
              <a:pPr/>
              <a:t>6/22/2016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A15167D-677E-4420-A2AE-7CE88D62E4BE}"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93F47-7D96-4178-8966-053ABA70DA0E}" type="slidenum">
              <a:rPr lang="en-US" smtClean="0"/>
              <a:pPr/>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5A15167D-677E-4420-A2AE-7CE88D62E4BE}" type="datetimeFigureOut">
              <a:rPr lang="en-US" smtClean="0"/>
              <a:pPr/>
              <a:t>6/22/2016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693F47-7D96-4178-8966-053ABA70DA0E}" type="slidenum">
              <a:rPr lang="en-US" smtClean="0"/>
              <a:pPr/>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15167D-677E-4420-A2AE-7CE88D62E4BE}" type="datetimeFigureOut">
              <a:rPr lang="en-US" smtClean="0"/>
              <a:pPr/>
              <a:t>6/22/2016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5167D-677E-4420-A2AE-7CE88D62E4BE}" type="datetimeFigureOut">
              <a:rPr lang="en-US" smtClean="0"/>
              <a:pPr/>
              <a:t>6/22/2016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15167D-677E-4420-A2AE-7CE88D62E4BE}"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15167D-677E-4420-A2AE-7CE88D62E4BE}" type="datetimeFigureOut">
              <a:rPr lang="en-US" smtClean="0"/>
              <a:pPr/>
              <a:t>6/22/2016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693F47-7D96-4178-8966-053ABA70DA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5A15167D-677E-4420-A2AE-7CE88D62E4BE}" type="datetimeFigureOut">
              <a:rPr lang="en-US" smtClean="0"/>
              <a:pPr/>
              <a:t>6/22/2016</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A7693F47-7D96-4178-8966-053ABA70DA0E}" type="slidenum">
              <a:rPr lang="en-US" smtClean="0"/>
              <a:pPr/>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rtl="1">
              <a:buNone/>
            </a:pPr>
            <a:r>
              <a:rPr lang="fa-IR" sz="100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قبة</a:t>
            </a:r>
            <a:r>
              <a:rPr lang="en-US" sz="100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 </a:t>
            </a:r>
            <a:r>
              <a:rPr lang="fa-IR" sz="100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الصخره</a:t>
            </a:r>
          </a:p>
          <a:p>
            <a:pPr algn="ctr">
              <a:buNone/>
            </a:pPr>
            <a:endParaRPr lang="en-US" sz="100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گنبد طلایی وحرم شریف</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algn="just" rtl="1">
              <a:lnSpc>
                <a:spcPct val="150000"/>
              </a:lnSpc>
              <a:buNone/>
            </a:pPr>
            <a:r>
              <a:rPr lang="fa-IR" sz="2000" dirty="0" smtClean="0">
                <a:cs typeface="B Homa" panose="00000400000000000000" pitchFamily="2" charset="-78"/>
              </a:rPr>
              <a:t>   گنبد طلایی قبه تقریباً در </a:t>
            </a:r>
            <a:r>
              <a:rPr lang="fa-IR" sz="2000" dirty="0" smtClean="0">
                <a:cs typeface="B Homa" panose="00000400000000000000" pitchFamily="2" charset="-78"/>
              </a:rPr>
              <a:t>میانه ی </a:t>
            </a:r>
            <a:r>
              <a:rPr lang="fa-IR" sz="2000" dirty="0" smtClean="0">
                <a:cs typeface="B Homa" panose="00000400000000000000" pitchFamily="2" charset="-78"/>
              </a:rPr>
              <a:t>حرم شریف واقع گردیده، سه متر و نیم از کف و صحن حرم شریف بلند تر است و با هشت پلکان از چهار طرف به صحن حرم مربوط می‌شود، این پلکان‌ها را در اصطلاح موازین می‌نامند . طول بعضی از این پلکان‌ها زیاد بوده و با معماری بسیار زیبایی ساخته شده‌است که با محاذات ستون‌ها و طاق‌هایی بر روی آن‌ها، منظره دروازه‌هایی را پیدا می‌کند که با شکوه خاصی در اطراف سکو دیده می‌شود . به نحوی که شخص از پایین احساس می‌کند که از </a:t>
            </a:r>
            <a:r>
              <a:rPr lang="fa-IR" sz="2000" dirty="0" smtClean="0">
                <a:cs typeface="B Homa" panose="00000400000000000000" pitchFamily="2" charset="-78"/>
              </a:rPr>
              <a:t>دروازه ی </a:t>
            </a:r>
            <a:r>
              <a:rPr lang="fa-IR" sz="2000" dirty="0" smtClean="0">
                <a:cs typeface="B Homa" panose="00000400000000000000" pitchFamily="2" charset="-78"/>
              </a:rPr>
              <a:t>بزرگی باید وارد مسجد شود . در جستجوی علت احداث این سکو چنین به‌نظر می‌رسد که برای حفظ حالت طبیعی صخره مقدس که </a:t>
            </a:r>
            <a:r>
              <a:rPr lang="fa-IR" sz="2000" dirty="0" smtClean="0">
                <a:cs typeface="B Homa" panose="00000400000000000000" pitchFamily="2" charset="-78"/>
              </a:rPr>
              <a:t>قله ی </a:t>
            </a:r>
            <a:r>
              <a:rPr lang="fa-IR" sz="2000" dirty="0" smtClean="0">
                <a:cs typeface="B Homa" panose="00000400000000000000" pitchFamily="2" charset="-78"/>
              </a:rPr>
              <a:t>کوه بوده و برای تبدیل شیب تند اطراف آن به یک سطح مسطح و صاف بنا گردیده‌است.</a:t>
            </a:r>
          </a:p>
          <a:p>
            <a:pPr algn="just" rtl="1">
              <a:lnSpc>
                <a:spcPct val="150000"/>
              </a:lnSpc>
              <a:buNone/>
            </a:pPr>
            <a:endParaRPr lang="en-US" sz="2000"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شکل قبة الصخره</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267200" y="1828800"/>
            <a:ext cx="4876800" cy="5029200"/>
          </a:xfrm>
        </p:spPr>
        <p:txBody>
          <a:bodyPr>
            <a:normAutofit lnSpcReduction="10000"/>
          </a:bodyPr>
          <a:lstStyle/>
          <a:p>
            <a:pPr algn="just" rtl="1">
              <a:lnSpc>
                <a:spcPct val="150000"/>
              </a:lnSpc>
              <a:buNone/>
            </a:pPr>
            <a:r>
              <a:rPr lang="fa-IR" sz="2000" dirty="0" smtClean="0">
                <a:cs typeface="B Homa" panose="00000400000000000000" pitchFamily="2" charset="-78"/>
              </a:rPr>
              <a:t>    بر خلاف دیگر مساجد جهان، واماکن و ساختمان‌های مساجد و اماکن مقدس که معمولاً مستطیل شکل هستند، شکل قبه الصخره از یک هشت ضلعی منظم تشکل گردیده که طول هر یک از اضلاع آن ۲۰/۱۹ متر و قطر آن ۸۶/۵۴ متر است.</a:t>
            </a:r>
          </a:p>
          <a:p>
            <a:pPr algn="just" rtl="1">
              <a:lnSpc>
                <a:spcPct val="150000"/>
              </a:lnSpc>
              <a:buNone/>
            </a:pPr>
            <a:r>
              <a:rPr lang="fa-IR" sz="2000" dirty="0" smtClean="0">
                <a:cs typeface="B Homa" panose="00000400000000000000" pitchFamily="2" charset="-78"/>
              </a:rPr>
              <a:t>    همچنین ساختمان قبةالصخره باز هم برخلاف ساختمانهای مساجد معمول فقط دارای یک گنبد بزرگ می‌باشد که قطر آن ۷۷/۲۳ متر و ارتفاعش ۲۱ متر می‌باشد. ارتفاع ساختمان از کف تا انتهای گنبد ۳۳ متر است</a:t>
            </a:r>
            <a:r>
              <a:rPr lang="fa-IR" sz="2000" dirty="0" smtClean="0">
                <a:cs typeface="B Homa" panose="00000400000000000000" pitchFamily="2" charset="-78"/>
              </a:rPr>
              <a:t>.</a:t>
            </a:r>
            <a:endParaRPr lang="fa-IR" sz="2000" dirty="0" smtClean="0">
              <a:cs typeface="B Homa" panose="00000400000000000000" pitchFamily="2" charset="-78"/>
            </a:endParaRPr>
          </a:p>
        </p:txBody>
      </p:sp>
      <p:pic>
        <p:nvPicPr>
          <p:cNvPr id="4" name="Picture 3" descr="220px-Dehio_10_Dome_of_the_Rock_Section.jpg"/>
          <p:cNvPicPr>
            <a:picLocks noChangeAspect="1"/>
          </p:cNvPicPr>
          <p:nvPr/>
        </p:nvPicPr>
        <p:blipFill>
          <a:blip r:embed="rId2"/>
          <a:stretch>
            <a:fillRect/>
          </a:stretch>
        </p:blipFill>
        <p:spPr>
          <a:xfrm>
            <a:off x="152400" y="2133600"/>
            <a:ext cx="3702479" cy="3124200"/>
          </a:xfrm>
          <a:prstGeom prst="rect">
            <a:avLst/>
          </a:prstGeom>
          <a:ln>
            <a:noFill/>
          </a:ln>
          <a:effectLst>
            <a:softEdge rad="112500"/>
          </a:effectLst>
        </p:spPr>
      </p:pic>
      <p:sp>
        <p:nvSpPr>
          <p:cNvPr id="5" name="Rectangle 4"/>
          <p:cNvSpPr/>
          <p:nvPr/>
        </p:nvSpPr>
        <p:spPr>
          <a:xfrm>
            <a:off x="990600" y="5562600"/>
            <a:ext cx="2299027" cy="477054"/>
          </a:xfrm>
          <a:prstGeom prst="rect">
            <a:avLst/>
          </a:prstGeom>
        </p:spPr>
        <p:txBody>
          <a:bodyPr wrap="none">
            <a:spAutoFit/>
          </a:bodyPr>
          <a:lstStyle/>
          <a:p>
            <a:r>
              <a:rPr lang="fa-IR" sz="2500" b="1" dirty="0" smtClean="0">
                <a:solidFill>
                  <a:schemeClr val="bg1">
                    <a:lumMod val="25000"/>
                  </a:schemeClr>
                </a:solidFill>
                <a:cs typeface="B Homa" panose="00000400000000000000" pitchFamily="2" charset="-78"/>
              </a:rPr>
              <a:t>معماری قبةالصخره</a:t>
            </a:r>
            <a:endParaRPr lang="en-US" sz="2500" b="1" dirty="0">
              <a:solidFill>
                <a:schemeClr val="bg1">
                  <a:lumMod val="25000"/>
                </a:schemeClr>
              </a:solidFill>
              <a:cs typeface="B Homa" panose="00000400000000000000"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4038600" cy="1066800"/>
          </a:xfrm>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درون قبه </a:t>
            </a: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الصخره</a:t>
            </a: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228600" y="1219200"/>
            <a:ext cx="8686800" cy="4593336"/>
          </a:xfrm>
        </p:spPr>
        <p:txBody>
          <a:bodyPr>
            <a:noAutofit/>
          </a:bodyPr>
          <a:lstStyle/>
          <a:p>
            <a:pPr algn="just" rtl="1">
              <a:lnSpc>
                <a:spcPct val="150000"/>
              </a:lnSpc>
              <a:buNone/>
            </a:pPr>
            <a:r>
              <a:rPr lang="fa-IR" sz="2000" dirty="0" smtClean="0">
                <a:cs typeface="B Homa" panose="00000400000000000000" pitchFamily="2" charset="-78"/>
              </a:rPr>
              <a:t>   در داخل ساختمان دو ردیف ستون بر روی دو دایره متحدالمرکز قرار دارد . در دایره بزرگ هشت ستون بزرگ است که بین آنها نیز ۱۶ ستون با قطر کمتر بر روی همان دایره پایه گذاری شده‌است.</a:t>
            </a:r>
          </a:p>
          <a:p>
            <a:pPr algn="just" rtl="1">
              <a:lnSpc>
                <a:spcPct val="150000"/>
              </a:lnSpc>
              <a:buNone/>
            </a:pPr>
            <a:r>
              <a:rPr lang="fa-IR" sz="2000" dirty="0" smtClean="0">
                <a:cs typeface="B Homa" panose="00000400000000000000" pitchFamily="2" charset="-78"/>
              </a:rPr>
              <a:t>   بر روی دایره کوچک که داخل دایره مذکور قرار دارد، چهار ستون برگ در چهارگوشه و بین آنها نیز مجموعا دوازده ستون ساده تعبیه شده‌است. گنبد بر روی ستون‌های این دایره احداث گردیده‌است. فواصل بین این ستون‌ها به کمک محجری چوبی و مشبک با ارتفاع متجاوز از یک متر محصور شده‌است. در حقیقت این محجر به منظور محفوظ داشتن صخره مقدس احداث گردیده‌است و فقط در قسمتی که شکل درب ساخته شده می‌توان وارد محوطه صخره مقدس شده و به آن دست مالید.</a:t>
            </a:r>
          </a:p>
          <a:p>
            <a:pPr algn="just" rtl="1">
              <a:lnSpc>
                <a:spcPct val="150000"/>
              </a:lnSpc>
              <a:buNone/>
            </a:pPr>
            <a:r>
              <a:rPr lang="fa-IR" sz="2000" dirty="0" smtClean="0">
                <a:cs typeface="B Homa" panose="00000400000000000000" pitchFamily="2" charset="-78"/>
              </a:rPr>
              <a:t>   در کنار یکی از ستون‌ها و در قسمت جنوبی صخره مقدس، محفظه‌ای ساخته شده‌است که به وسیله نردبانی فلزی به سقف گنبد متصل می‌شود که به نشانه محل حرکت تاریخی پیامبر اسلام محمد برای معراج سماوی مذکور در تفاسیر است.</a:t>
            </a:r>
          </a:p>
          <a:p>
            <a:pPr algn="just" rtl="1">
              <a:lnSpc>
                <a:spcPct val="150000"/>
              </a:lnSpc>
              <a:buNone/>
            </a:pPr>
            <a:endParaRPr lang="en-US" sz="2000"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400" y="1752600"/>
            <a:ext cx="2819400" cy="3200400"/>
          </a:xfrm>
        </p:spPr>
        <p:txBody>
          <a:bodyPr>
            <a:normAutofit/>
          </a:bodyPr>
          <a:lstStyle/>
          <a:p>
            <a:pPr algn="just" rtl="1"/>
            <a:r>
              <a:rPr lang="fa-IR" sz="2500" b="1" dirty="0" smtClean="0">
                <a:cs typeface="B Homa" panose="00000400000000000000" pitchFamily="2" charset="-78"/>
              </a:rPr>
              <a:t>داخل گنبد الصخره،این گنبدبر روی صخره ای سایه انداخته است که نبی اکرم اسلام در شب معراج از آن به معراج رفت.</a:t>
            </a:r>
            <a:endParaRPr lang="en-US" sz="2500" b="1" dirty="0">
              <a:cs typeface="B Homa" panose="00000400000000000000" pitchFamily="2" charset="-78"/>
            </a:endParaRPr>
          </a:p>
        </p:txBody>
      </p:sp>
      <p:pic>
        <p:nvPicPr>
          <p:cNvPr id="4" name="Content Placeholder 3" descr="333_thum.jpg"/>
          <p:cNvPicPr>
            <a:picLocks noGrp="1" noChangeAspect="1"/>
          </p:cNvPicPr>
          <p:nvPr>
            <p:ph idx="1"/>
          </p:nvPr>
        </p:nvPicPr>
        <p:blipFill>
          <a:blip r:embed="rId2"/>
          <a:stretch>
            <a:fillRect/>
          </a:stretch>
        </p:blipFill>
        <p:spPr>
          <a:xfrm>
            <a:off x="200891" y="914400"/>
            <a:ext cx="5569527" cy="5105400"/>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0" y="1143000"/>
            <a:ext cx="2362200" cy="4191000"/>
          </a:xfrm>
        </p:spPr>
        <p:txBody>
          <a:bodyPr>
            <a:normAutofit/>
          </a:bodyPr>
          <a:lstStyle/>
          <a:p>
            <a:pPr algn="just" rtl="1"/>
            <a:r>
              <a:rPr lang="fa-IR" sz="2500" b="1" dirty="0" smtClean="0">
                <a:cs typeface="B Homa" panose="00000400000000000000" pitchFamily="2" charset="-78"/>
              </a:rPr>
              <a:t>داخل قبه الصخره،قدمگاه منسوب به نبی اکرم اسلام (ص)که گفته می شودجای پای ایشان،از شب معراج،همچنان بر روی آن باقی مانده است.</a:t>
            </a:r>
            <a:endParaRPr lang="en-US" sz="2500" b="1" dirty="0">
              <a:cs typeface="B Homa" panose="00000400000000000000" pitchFamily="2" charset="-78"/>
            </a:endParaRPr>
          </a:p>
        </p:txBody>
      </p:sp>
      <p:pic>
        <p:nvPicPr>
          <p:cNvPr id="4" name="Content Placeholder 3" descr="331_thum.jpg"/>
          <p:cNvPicPr>
            <a:picLocks noGrp="1" noChangeAspect="1"/>
          </p:cNvPicPr>
          <p:nvPr>
            <p:ph idx="1"/>
          </p:nvPr>
        </p:nvPicPr>
        <p:blipFill>
          <a:blip r:embed="rId2"/>
          <a:stretch>
            <a:fillRect/>
          </a:stretch>
        </p:blipFill>
        <p:spPr>
          <a:xfrm>
            <a:off x="323298" y="914400"/>
            <a:ext cx="5696502" cy="5329608"/>
          </a:xfrm>
          <a:prstGeom prst="rect">
            <a:avLst/>
          </a:prstGeom>
          <a:ln>
            <a:noFill/>
          </a:ln>
          <a:effectLst>
            <a:softEdge rad="11250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43000"/>
            <a:ext cx="2590800" cy="4191000"/>
          </a:xfrm>
        </p:spPr>
        <p:txBody>
          <a:bodyPr>
            <a:normAutofit/>
          </a:bodyPr>
          <a:lstStyle/>
          <a:p>
            <a:pPr algn="just" rtl="1"/>
            <a:r>
              <a:rPr lang="fa-IR" sz="2500" b="1" dirty="0" smtClean="0">
                <a:cs typeface="B Homa" panose="00000400000000000000" pitchFamily="2" charset="-78"/>
              </a:rPr>
              <a:t>صخره شریف :محل معراج نبی اکرم اسلام (ص) و عبادت انبیاءالهی واقع در زیر قبه الصخره.</a:t>
            </a:r>
            <a:endParaRPr lang="en-US" sz="2500" b="1" dirty="0">
              <a:cs typeface="B Homa" panose="00000400000000000000" pitchFamily="2" charset="-78"/>
            </a:endParaRPr>
          </a:p>
        </p:txBody>
      </p:sp>
      <p:pic>
        <p:nvPicPr>
          <p:cNvPr id="4" name="Content Placeholder 3" descr="330_thum.jpg"/>
          <p:cNvPicPr>
            <a:picLocks noGrp="1" noChangeAspect="1"/>
          </p:cNvPicPr>
          <p:nvPr>
            <p:ph idx="1"/>
          </p:nvPr>
        </p:nvPicPr>
        <p:blipFill>
          <a:blip r:embed="rId2"/>
          <a:stretch>
            <a:fillRect/>
          </a:stretch>
        </p:blipFill>
        <p:spPr>
          <a:xfrm>
            <a:off x="321435" y="1143000"/>
            <a:ext cx="5471911" cy="4709160"/>
          </a:xfrm>
          <a:prstGeom prst="rect">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روشنایی</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buNone/>
            </a:pPr>
            <a:r>
              <a:rPr lang="fa-IR" sz="2000" dirty="0" smtClean="0">
                <a:cs typeface="B Homa" panose="00000400000000000000" pitchFamily="2" charset="-78"/>
              </a:rPr>
              <a:t>    نور و روشنایی داخل ساختمان به وسیله دو ردیف پنجره تامین می‌گردد که یک ردیف آن در دیوارهای هشت ضلعی و ردیف دیگر در دیواره تحتانی ساختمان است. این دیوارها با بهترین سنگ‌های مرمر و نیز دیوارهای بالا با بهترین کاشی‌های بسیار زیبا ومجلل پوشیده شده‌اند. در سطح درونی گنبد آیاتی از قرآن مجید با بهترین خط و با طلای ناب نوشته شده‌است.</a:t>
            </a:r>
          </a:p>
          <a:p>
            <a:pPr algn="just" rtl="1">
              <a:lnSpc>
                <a:spcPct val="150000"/>
              </a:lnSpc>
              <a:buNone/>
            </a:pPr>
            <a:endParaRPr lang="en-US" sz="2000"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منابع</a:t>
            </a: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pPr>
            <a:r>
              <a:rPr lang="fa-IR" sz="2000" dirty="0" smtClean="0">
                <a:cs typeface="B Homa" panose="00000400000000000000" pitchFamily="2" charset="-78"/>
              </a:rPr>
              <a:t>بکر، سید، عبدالمجید، </a:t>
            </a:r>
            <a:r>
              <a:rPr lang="fa-IR" sz="2000" i="1" dirty="0" smtClean="0">
                <a:cs typeface="B Homa" panose="00000400000000000000" pitchFamily="2" charset="-78"/>
              </a:rPr>
              <a:t>(اشهر المساجد فی الاسلام)</a:t>
            </a:r>
            <a:r>
              <a:rPr lang="fa-IR" sz="2000" dirty="0" smtClean="0">
                <a:cs typeface="B Homa" panose="00000400000000000000" pitchFamily="2" charset="-78"/>
              </a:rPr>
              <a:t> مطابع سحر، جده، عربستان سعودی:، چاپ أول، انتشار سال ۱۹۸۵ میلادی. (به عربی).</a:t>
            </a:r>
          </a:p>
          <a:p>
            <a:pPr algn="just" rtl="1">
              <a:lnSpc>
                <a:spcPct val="150000"/>
              </a:lnSpc>
            </a:pPr>
            <a:r>
              <a:rPr lang="fa-IR" sz="2000" dirty="0" smtClean="0">
                <a:cs typeface="B Homa" panose="00000400000000000000" pitchFamily="2" charset="-78"/>
              </a:rPr>
              <a:t>مهندس: نجم، رائف، یوسف، </a:t>
            </a:r>
            <a:r>
              <a:rPr lang="fa-IR" sz="2000" i="1" dirty="0" smtClean="0">
                <a:cs typeface="B Homa" panose="00000400000000000000" pitchFamily="2" charset="-78"/>
              </a:rPr>
              <a:t>(کُنـُوز الـقُـدس)</a:t>
            </a:r>
            <a:r>
              <a:rPr lang="fa-IR" sz="2000" dirty="0" smtClean="0">
                <a:cs typeface="B Homa" panose="00000400000000000000" pitchFamily="2" charset="-78"/>
              </a:rPr>
              <a:t> چاپ المجمع الملکی لبحوث الحضارة الاسلامیة، عمان: اردن،، چاپ ۲۵، انتشار سال ۱۹۸۳ میلادی. (به عربی).</a:t>
            </a:r>
          </a:p>
          <a:p>
            <a:pPr algn="just" rtl="1">
              <a:lnSpc>
                <a:spcPct val="150000"/>
              </a:lnSpc>
            </a:pPr>
            <a:endParaRPr lang="en-US" sz="2000"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1600200"/>
            <a:ext cx="7659688" cy="4191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rtl="1">
              <a:lnSpc>
                <a:spcPct val="150000"/>
              </a:lnSpc>
              <a:defRPr/>
            </a:pPr>
            <a: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t>ارائه دهنده خدمات :</a:t>
            </a:r>
            <a:b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br>
            <a: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t>طراحی معماری</a:t>
            </a:r>
            <a:b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br>
            <a: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t> مدلینگ</a:t>
            </a:r>
            <a:b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br>
            <a: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t> پرزانته</a:t>
            </a:r>
            <a:b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br>
            <a:r>
              <a:rPr lang="fa-IR" sz="3200" b="1" kern="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Homa" panose="00000400000000000000" pitchFamily="2" charset="-78"/>
              </a:rPr>
              <a:t>رساله</a:t>
            </a:r>
            <a:r>
              <a:rPr lang="fa-IR" sz="3200" kern="0" dirty="0" smtClean="0">
                <a:cs typeface="B Homa" panose="00000400000000000000" pitchFamily="2" charset="-78"/>
              </a:rPr>
              <a:t/>
            </a:r>
            <a:br>
              <a:rPr lang="fa-IR" sz="3200" kern="0" dirty="0" smtClean="0">
                <a:cs typeface="B Homa" panose="00000400000000000000" pitchFamily="2" charset="-78"/>
              </a:rPr>
            </a:br>
            <a:r>
              <a:rPr lang="fa-IR" sz="3200" b="1" kern="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rPr>
              <a:t>مهندس کاویانی</a:t>
            </a:r>
            <a:br>
              <a:rPr lang="fa-IR" sz="3200" b="1" kern="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rPr>
            </a:br>
            <a:r>
              <a:rPr lang="fa-IR" sz="3200" b="1" kern="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rPr>
              <a:t>09137299517</a:t>
            </a:r>
            <a:endParaRPr lang="en-US" sz="3200" b="1" kern="0"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endParaRPr>
          </a:p>
        </p:txBody>
      </p:sp>
      <p:sp>
        <p:nvSpPr>
          <p:cNvPr id="3" name="Text Placeholder 2"/>
          <p:cNvSpPr txBox="1">
            <a:spLocks/>
          </p:cNvSpPr>
          <p:nvPr/>
        </p:nvSpPr>
        <p:spPr>
          <a:xfrm>
            <a:off x="1143000" y="260648"/>
            <a:ext cx="6135688" cy="1079724"/>
          </a:xfrm>
          <a:prstGeom prst="rect">
            <a:avLst/>
          </a:prstGeom>
        </p:spPr>
        <p:txBody>
          <a:bodyPr>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defRPr/>
            </a:pPr>
            <a:r>
              <a:rPr lang="fa-IR" sz="5400" b="1" kern="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rPr>
              <a:t>دپارتمان معماری ناربن</a:t>
            </a:r>
            <a:endParaRPr lang="en-US" sz="5400" b="1" kern="0"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Homa" panose="00000400000000000000" pitchFamily="2" charset="-78"/>
            </a:endParaRPr>
          </a:p>
        </p:txBody>
      </p:sp>
    </p:spTree>
    <p:extLst>
      <p:ext uri="{BB962C8B-B14F-4D97-AF65-F5344CB8AC3E}">
        <p14:creationId xmlns:p14="http://schemas.microsoft.com/office/powerpoint/2010/main" val="2827708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مسجدالاقصی یا قبـه الصخره</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609600" y="2249424"/>
            <a:ext cx="8077200" cy="1789176"/>
          </a:xfrm>
        </p:spPr>
        <p:txBody>
          <a:bodyPr>
            <a:normAutofit fontScale="92500" lnSpcReduction="10000"/>
          </a:bodyPr>
          <a:lstStyle/>
          <a:p>
            <a:pPr algn="just" rtl="1">
              <a:lnSpc>
                <a:spcPct val="150000"/>
              </a:lnSpc>
              <a:buNone/>
            </a:pPr>
            <a:r>
              <a:rPr lang="en-US" sz="2000" dirty="0" smtClean="0">
                <a:cs typeface="B Homa" panose="00000400000000000000" pitchFamily="2" charset="-78"/>
              </a:rPr>
              <a:t>   </a:t>
            </a:r>
            <a:r>
              <a:rPr lang="fa-IR" sz="2000" dirty="0" smtClean="0">
                <a:cs typeface="B Homa" panose="00000400000000000000" pitchFamily="2" charset="-78"/>
              </a:rPr>
              <a:t>جـالب است اگر بـدانـیـد تا بحال  مسجدالاقصی  را نـدیـده ایـد و آنـچه معمولاْ به عنـوان  مسجدالاقصی به نـمایش در می آیـد قبـه الصخره است نه مسجد </a:t>
            </a:r>
            <a:r>
              <a:rPr lang="fa-IR" sz="2000" dirty="0" smtClean="0">
                <a:cs typeface="B Homa" panose="00000400000000000000" pitchFamily="2" charset="-78"/>
              </a:rPr>
              <a:t>الاقصی</a:t>
            </a:r>
            <a:r>
              <a:rPr lang="fa-IR" sz="2000" dirty="0" smtClean="0">
                <a:cs typeface="B Homa" panose="00000400000000000000" pitchFamily="2" charset="-78"/>
              </a:rPr>
              <a:t> حتی در </a:t>
            </a:r>
            <a:r>
              <a:rPr lang="fa-IR" sz="2000" dirty="0" smtClean="0">
                <a:cs typeface="B Homa" panose="00000400000000000000" pitchFamily="2" charset="-78"/>
              </a:rPr>
              <a:t>تلویزیون </a:t>
            </a:r>
            <a:r>
              <a:rPr lang="fa-IR" sz="2000" dirty="0" smtClean="0">
                <a:cs typeface="B Homa" panose="00000400000000000000" pitchFamily="2" charset="-78"/>
              </a:rPr>
              <a:t>جمهوری اسلامی ایران هم با اسم مسجدالاقصی تصویر قبه الصخره به نمایش در می </a:t>
            </a:r>
            <a:r>
              <a:rPr lang="fa-IR" sz="2000" dirty="0" smtClean="0">
                <a:cs typeface="B Homa" panose="00000400000000000000" pitchFamily="2" charset="-78"/>
              </a:rPr>
              <a:t>آید</a:t>
            </a:r>
            <a:endParaRPr lang="en-US" sz="2000" dirty="0">
              <a:cs typeface="B Homa" panose="00000400000000000000" pitchFamily="2" charset="-78"/>
            </a:endParaRPr>
          </a:p>
        </p:txBody>
      </p:sp>
      <p:pic>
        <p:nvPicPr>
          <p:cNvPr id="4" name="Picture 3" descr="Freemasonry%20-%20Dajjal%20of%20Apocalypse%20(157).jpg"/>
          <p:cNvPicPr>
            <a:picLocks noChangeAspect="1"/>
          </p:cNvPicPr>
          <p:nvPr/>
        </p:nvPicPr>
        <p:blipFill>
          <a:blip r:embed="rId2"/>
          <a:stretch>
            <a:fillRect/>
          </a:stretch>
        </p:blipFill>
        <p:spPr>
          <a:xfrm>
            <a:off x="990600" y="3886200"/>
            <a:ext cx="6916351" cy="2362200"/>
          </a:xfrm>
          <a:prstGeom prst="rect">
            <a:avLst/>
          </a:prstGeom>
          <a:ln>
            <a:noFill/>
          </a:ln>
          <a:effectLst>
            <a:softEdge rad="112500"/>
          </a:effectLst>
        </p:spPr>
      </p:pic>
      <p:sp>
        <p:nvSpPr>
          <p:cNvPr id="5" name="Rectangle 4"/>
          <p:cNvSpPr/>
          <p:nvPr/>
        </p:nvSpPr>
        <p:spPr>
          <a:xfrm>
            <a:off x="5562600" y="6172200"/>
            <a:ext cx="1633781" cy="477054"/>
          </a:xfrm>
          <a:prstGeom prst="rect">
            <a:avLst/>
          </a:prstGeom>
        </p:spPr>
        <p:txBody>
          <a:bodyPr wrap="none">
            <a:spAutoFit/>
          </a:bodyPr>
          <a:lstStyle/>
          <a:p>
            <a:r>
              <a:rPr lang="fa-IR" sz="2500" b="1" dirty="0" smtClean="0">
                <a:solidFill>
                  <a:schemeClr val="bg1">
                    <a:lumMod val="25000"/>
                  </a:schemeClr>
                </a:solidFill>
                <a:cs typeface="B Homa" panose="00000400000000000000" pitchFamily="2" charset="-78"/>
              </a:rPr>
              <a:t>مسجدالاقصی</a:t>
            </a:r>
            <a:endParaRPr lang="en-US" sz="2500" dirty="0">
              <a:solidFill>
                <a:schemeClr val="bg1">
                  <a:lumMod val="25000"/>
                </a:schemeClr>
              </a:solidFill>
            </a:endParaRPr>
          </a:p>
        </p:txBody>
      </p:sp>
      <p:sp>
        <p:nvSpPr>
          <p:cNvPr id="6" name="Rectangle 5"/>
          <p:cNvSpPr/>
          <p:nvPr/>
        </p:nvSpPr>
        <p:spPr>
          <a:xfrm>
            <a:off x="1828800" y="6172200"/>
            <a:ext cx="1463862" cy="477054"/>
          </a:xfrm>
          <a:prstGeom prst="rect">
            <a:avLst/>
          </a:prstGeom>
        </p:spPr>
        <p:txBody>
          <a:bodyPr wrap="none">
            <a:spAutoFit/>
          </a:bodyPr>
          <a:lstStyle/>
          <a:p>
            <a:r>
              <a:rPr lang="fa-IR" sz="2500" b="1" dirty="0" smtClean="0">
                <a:solidFill>
                  <a:schemeClr val="bg1">
                    <a:lumMod val="25000"/>
                  </a:schemeClr>
                </a:solidFill>
                <a:cs typeface="B Homa" panose="00000400000000000000" pitchFamily="2" charset="-78"/>
              </a:rPr>
              <a:t>قبه الصخره </a:t>
            </a:r>
            <a:endParaRPr lang="en-US" sz="2500" dirty="0">
              <a:solidFill>
                <a:schemeClr val="bg1">
                  <a:lumMod val="2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500421.jpg"/>
          <p:cNvPicPr>
            <a:picLocks noGrp="1" noChangeAspect="1"/>
          </p:cNvPicPr>
          <p:nvPr>
            <p:ph idx="1"/>
          </p:nvPr>
        </p:nvPicPr>
        <p:blipFill>
          <a:blip r:embed="rId2"/>
          <a:stretch>
            <a:fillRect/>
          </a:stretch>
        </p:blipFill>
        <p:spPr>
          <a:xfrm>
            <a:off x="457200" y="1219200"/>
            <a:ext cx="8077200" cy="51531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l_aqsa_mosque2.jpg"/>
          <p:cNvPicPr>
            <a:picLocks noGrp="1" noChangeAspect="1"/>
          </p:cNvPicPr>
          <p:nvPr>
            <p:ph idx="1"/>
          </p:nvPr>
        </p:nvPicPr>
        <p:blipFill>
          <a:blip r:embed="rId2"/>
          <a:stretch>
            <a:fillRect/>
          </a:stretch>
        </p:blipFill>
        <p:spPr>
          <a:xfrm>
            <a:off x="152400" y="609599"/>
            <a:ext cx="8686800" cy="616872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3124200" cy="1066800"/>
          </a:xfrm>
        </p:spPr>
        <p:txBody>
          <a:bodyPr>
            <a:noAutofit/>
          </a:bodyPr>
          <a:lstStyle/>
          <a:p>
            <a:pPr algn="ctr"/>
            <a:r>
              <a:rPr lang="fa-IR"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صخره</a:t>
            </a:r>
            <a:endParaRPr 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381000" y="1295400"/>
            <a:ext cx="8229600" cy="4517136"/>
          </a:xfrm>
        </p:spPr>
        <p:txBody>
          <a:bodyPr>
            <a:noAutofit/>
          </a:bodyPr>
          <a:lstStyle/>
          <a:p>
            <a:pPr algn="just" rtl="1">
              <a:lnSpc>
                <a:spcPct val="150000"/>
              </a:lnSpc>
              <a:buNone/>
            </a:pPr>
            <a:r>
              <a:rPr lang="en-US" sz="2000" dirty="0" smtClean="0">
                <a:cs typeface="B Homa" panose="00000400000000000000" pitchFamily="2" charset="-78"/>
              </a:rPr>
              <a:t>   </a:t>
            </a:r>
            <a:r>
              <a:rPr lang="fa-IR" sz="2000" dirty="0" smtClean="0">
                <a:cs typeface="B Homa" panose="00000400000000000000" pitchFamily="2" charset="-78"/>
              </a:rPr>
              <a:t>مقصود از صخره در اینجا، سنگی است که برای سه ادیان آسمانی: اسلام، مسیحیت و یهودیت مورد احترام است. در اثر آمده است که در شب معراج محمد پسر عبدالله پیغمبر اسلام از روی این صخره سوار بر براق و به معراج رفت. در سفرنامه ناصرخسرو ادعا شده‌است که به هنگام ورود پیامبر به مسجد، آن صخره پیش پایش از زمین بلند شد و پس از عروج‌اش، آن سنگ دیگر روی زمین برنگشت.</a:t>
            </a:r>
            <a:endParaRPr lang="en-US" sz="2000" dirty="0" smtClean="0">
              <a:cs typeface="B Homa" panose="00000400000000000000" pitchFamily="2" charset="-78"/>
            </a:endParaRPr>
          </a:p>
          <a:p>
            <a:pPr algn="just" rtl="1">
              <a:lnSpc>
                <a:spcPct val="150000"/>
              </a:lnSpc>
              <a:buNone/>
            </a:pPr>
            <a:r>
              <a:rPr lang="en-US" sz="2000" dirty="0" smtClean="0">
                <a:cs typeface="B Homa" panose="00000400000000000000" pitchFamily="2" charset="-78"/>
              </a:rPr>
              <a:t>   </a:t>
            </a:r>
            <a:r>
              <a:rPr lang="fa-IR" sz="2000" dirty="0" smtClean="0">
                <a:cs typeface="B Homa" panose="00000400000000000000" pitchFamily="2" charset="-78"/>
              </a:rPr>
              <a:t>این صخره‌ عبارت‌ است‌ از يك‌ تخته‌ سنگ‌ نامنتظم‌ كه‌ روزگارى‌ قله‌ى‌ كوه‌ موريا بوده‌ است‌. اين‌صخره‌ آبى‌ رنگ‌ است‌ و پاى‌ هيچ‌ انسانى‌ بر آن‌ نهاده‌ نشده‌ است‌. در قسمت‌ روبه‌ روى‌ قبله‌ى‌ اين‌سنگ‌ يك‌ فرورفتگى‌ وجود دارد كه‌ به‌ نظر مى‌رسد زمانى‌ انسانى‌ بر آن‌ راه‌ رفته‌ و بر اثر آن‌ اين‌ رد پا برجاى‌ مانده‌ است‌. بر اين‌ سنگ‌ آثارى‌ از هفت‌ رد پا بر جا مانده‌ است‌. گفته‌ شده‌ است‌ كه‌ روزى ‌ابراهيم‌ پيامبر (ع‌) در آن‌ منطقه‌ بود و به‌ همراه‌ وى‌ فرزند خردسالش‌ اسماعيل‌ نيز بود كه‌ اسماعيل ‌در آن‌ هنگام‌ بر آن‌ سنگ‌ راه‌ رفت‌، و اين‌ رد پاهاى‌ اوست‌.</a:t>
            </a:r>
            <a:endParaRPr lang="en-US" sz="2000"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طول و عرض صخره</a:t>
            </a:r>
            <a:br>
              <a:rPr lang="fa-IR"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buNone/>
            </a:pPr>
            <a:r>
              <a:rPr lang="en-US" sz="2000" dirty="0">
                <a:cs typeface="B Homa" panose="00000400000000000000" pitchFamily="2" charset="-78"/>
              </a:rPr>
              <a:t>   </a:t>
            </a:r>
            <a:r>
              <a:rPr lang="fa-IR" sz="2000" dirty="0">
                <a:cs typeface="B Homa" panose="00000400000000000000" pitchFamily="2" charset="-78"/>
              </a:rPr>
              <a:t>طول صخره از شمال به جنوب ۵/۱۷ متر و عرض آن از مشرق به مغرب سیزده متر و ارتفاع آن یک تا دو متر است</a:t>
            </a:r>
            <a:r>
              <a:rPr lang="fa-IR" sz="2500" b="1" dirty="0" smtClean="0">
                <a:cs typeface="B Homa" panose="00000400000000000000" pitchFamily="2" charset="-78"/>
              </a:rPr>
              <a:t>.</a:t>
            </a:r>
            <a:endParaRPr lang="en-US" sz="2500" b="1"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315200" cy="1154097"/>
          </a:xfrm>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گنبد </a:t>
            </a: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طلایی</a:t>
            </a: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838200" y="2057400"/>
            <a:ext cx="7315200" cy="3539527"/>
          </a:xfrm>
        </p:spPr>
        <p:txBody>
          <a:bodyPr>
            <a:normAutofit fontScale="92500" lnSpcReduction="10000"/>
          </a:bodyPr>
          <a:lstStyle/>
          <a:p>
            <a:pPr algn="just" rtl="1">
              <a:lnSpc>
                <a:spcPct val="150000"/>
              </a:lnSpc>
              <a:buNone/>
            </a:pPr>
            <a:r>
              <a:rPr lang="en-US" sz="2000" dirty="0">
                <a:cs typeface="B Homa" panose="00000400000000000000" pitchFamily="2" charset="-78"/>
              </a:rPr>
              <a:t>  </a:t>
            </a:r>
            <a:r>
              <a:rPr lang="fa-IR" sz="2000" dirty="0">
                <a:cs typeface="B Homa" panose="00000400000000000000" pitchFamily="2" charset="-78"/>
              </a:rPr>
              <a:t>گنبد طلایی قبه درست بر روی صخره قرار گرفته‌است. در صحن صخره، هشت چاه وجود دارد.</a:t>
            </a:r>
          </a:p>
          <a:p>
            <a:pPr algn="just" rtl="1">
              <a:lnSpc>
                <a:spcPct val="150000"/>
              </a:lnSpc>
              <a:buNone/>
            </a:pPr>
            <a:r>
              <a:rPr lang="en-US" sz="2000" dirty="0">
                <a:cs typeface="B Homa" panose="00000400000000000000" pitchFamily="2" charset="-78"/>
              </a:rPr>
              <a:t>   </a:t>
            </a:r>
            <a:r>
              <a:rPr lang="fa-IR" sz="2000" dirty="0">
                <a:cs typeface="B Homa" panose="00000400000000000000" pitchFamily="2" charset="-78"/>
              </a:rPr>
              <a:t>بنای قبة را که بر روی این صخره واقع شده‌است، به دستور خلیفهٔ اموی عبدالملک بن مروان مابین سالهای (۶۹۱ _ ۶۹۲) میلادی ساخت شده‌است. خلیفه عبد الملک برای اینکه بتواند هزینه و مخارج این عمارات را تأمین نماید، دستور داد خراج و مالیات هفت سال سرزمین مصر را به این کار اختصاص دهند. قبهٔ المشرفه در بالاترین نقطه حرم قدسی الشریف قرار دارد، وقبه الشریفه در مرکز شکل عدد (۸) واقع وطول ضلع آن (۲۰،۵۹ متر) و ارتفاعش (۹،۵۰) متر می‌باشد.</a:t>
            </a:r>
          </a:p>
          <a:p>
            <a:pPr algn="just" rtl="1">
              <a:buNone/>
            </a:pPr>
            <a:endParaRPr lang="en-US" sz="2500" b="1"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گنبد طلایی در زمان اشغالگران صلیبی</a:t>
            </a:r>
            <a:b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b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buNone/>
            </a:pPr>
            <a:r>
              <a:rPr lang="fa-IR" sz="2000" dirty="0">
                <a:cs typeface="B Homa" panose="00000400000000000000" pitchFamily="2" charset="-78"/>
              </a:rPr>
              <a:t>   در سال ۱۰۹۹ میلادی، اشغالگران صلیبی این گنبد زیبا [قبه] را به کلیسا تبدیل نمودند و بر روی صخره، جایگاهی برای "قربانی" قرار دادند، اما الملک الناصر صلاح الدین‏ ایوبی پس از فتح بیت المقدس آثار صلیبیون را از بین برد و گنبد را تزیین نمود و دیوارها را با سنگ مرمر پوشانید . در دوران پادشاهان ایوبی و ممالیک مصر و خلفای‏ عثمانی به تعمیر و مرمت ساختمان مسجد اهمیت فراوانی‏ دادند، چنانکه زیبایی های‏ هنر معماری اسلامی در مسجد به فراوانی دیده می‌شود </a:t>
            </a:r>
            <a:r>
              <a:rPr lang="fa-IR" sz="2500" b="1" dirty="0" smtClean="0">
                <a:cs typeface="B Homa" panose="00000400000000000000" pitchFamily="2" charset="-78"/>
              </a:rPr>
              <a:t>.</a:t>
            </a:r>
            <a:endParaRPr lang="en-US" sz="2500" b="1" dirty="0">
              <a:cs typeface="B Homa" panose="00000400000000000000"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
            <a:ext cx="5029200" cy="1066800"/>
          </a:xfrm>
        </p:spPr>
        <p:txBody>
          <a:bodyPr>
            <a:noAutofit/>
          </a:bodyPr>
          <a:lstStyle/>
          <a:p>
            <a:pPr algn="ct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زیبایی قبه </a:t>
            </a:r>
            <a:r>
              <a:rPr lang="fa-IR" sz="4400" b="1" dirty="0" smtClean="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rPr>
              <a:t>الصخره</a:t>
            </a:r>
            <a:endParaRPr lang="en-US" sz="4400" b="1" dirty="0">
              <a:ln w="1905"/>
              <a:solidFill>
                <a:schemeClr val="bg1">
                  <a:lumMod val="25000"/>
                </a:schemeClr>
              </a:solidFill>
              <a:effectLst>
                <a:glow rad="139700">
                  <a:schemeClr val="accent2">
                    <a:satMod val="175000"/>
                    <a:alpha val="40000"/>
                  </a:schemeClr>
                </a:glow>
                <a:innerShdw blurRad="69850" dist="43180" dir="5400000">
                  <a:srgbClr val="000000">
                    <a:alpha val="65000"/>
                  </a:srgbClr>
                </a:innerShdw>
              </a:effectLst>
              <a:cs typeface="B Homa" panose="00000400000000000000" pitchFamily="2" charset="-78"/>
            </a:endParaRPr>
          </a:p>
        </p:txBody>
      </p:sp>
      <p:sp>
        <p:nvSpPr>
          <p:cNvPr id="3" name="Content Placeholder 2"/>
          <p:cNvSpPr>
            <a:spLocks noGrp="1"/>
          </p:cNvSpPr>
          <p:nvPr>
            <p:ph idx="1"/>
          </p:nvPr>
        </p:nvSpPr>
        <p:spPr>
          <a:xfrm>
            <a:off x="457200" y="1447800"/>
            <a:ext cx="8229600" cy="4325112"/>
          </a:xfrm>
        </p:spPr>
        <p:txBody>
          <a:bodyPr>
            <a:noAutofit/>
          </a:bodyPr>
          <a:lstStyle/>
          <a:p>
            <a:pPr algn="just" rtl="1">
              <a:lnSpc>
                <a:spcPct val="150000"/>
              </a:lnSpc>
              <a:buNone/>
            </a:pPr>
            <a:r>
              <a:rPr lang="fa-IR" sz="2500" b="1" dirty="0" smtClean="0">
                <a:cs typeface="B Homa" panose="00000400000000000000" pitchFamily="2" charset="-78"/>
              </a:rPr>
              <a:t>   </a:t>
            </a:r>
            <a:r>
              <a:rPr lang="fa-IR" sz="2000" dirty="0">
                <a:cs typeface="B Homa" panose="00000400000000000000" pitchFamily="2" charset="-78"/>
              </a:rPr>
              <a:t>قبة الصخره یکی از زیباترین اماکن مقدسه روی زمین است و از نظر سبک معماری، نقشه و ساختمان از معدود ساختمان‌های بی نظیر جهان محسوب می‌گردد، زیرا دارای سه شاخص عمده در ساختمان می‌باشد که در دیگر مساجد و اماکن مقدسه مشاهده نمی‌گردد، ساختمان مسجد قبه الصخره کلاَ بر روی سکوئی ذوزنقه‌ای شکل واقع شده که ابعاد آن عبارت‌اند از :</a:t>
            </a:r>
          </a:p>
          <a:p>
            <a:pPr algn="just" rtl="1">
              <a:lnSpc>
                <a:spcPct val="150000"/>
              </a:lnSpc>
              <a:buNone/>
            </a:pPr>
            <a:r>
              <a:rPr lang="fa-IR" sz="2000" dirty="0">
                <a:cs typeface="B Homa" panose="00000400000000000000" pitchFamily="2" charset="-78"/>
              </a:rPr>
              <a:t>    ضلع شمالی ۱۵۰ متر.</a:t>
            </a:r>
          </a:p>
          <a:p>
            <a:pPr algn="just" rtl="1">
              <a:lnSpc>
                <a:spcPct val="150000"/>
              </a:lnSpc>
              <a:buNone/>
            </a:pPr>
            <a:r>
              <a:rPr lang="fa-IR" sz="2000" dirty="0">
                <a:cs typeface="B Homa" panose="00000400000000000000" pitchFamily="2" charset="-78"/>
              </a:rPr>
              <a:t>    ضلع جنوبی ۱۲۵ متر .</a:t>
            </a:r>
          </a:p>
          <a:p>
            <a:pPr algn="just" rtl="1">
              <a:lnSpc>
                <a:spcPct val="150000"/>
              </a:lnSpc>
              <a:buNone/>
            </a:pPr>
            <a:r>
              <a:rPr lang="fa-IR" sz="2000" dirty="0">
                <a:cs typeface="B Homa" panose="00000400000000000000" pitchFamily="2" charset="-78"/>
              </a:rPr>
              <a:t>    و اضلاع دو طرف هر یک ۱۶۰ متر .</a:t>
            </a:r>
          </a:p>
          <a:p>
            <a:pPr algn="just" rtl="1">
              <a:lnSpc>
                <a:spcPct val="150000"/>
              </a:lnSpc>
              <a:buNone/>
            </a:pPr>
            <a:r>
              <a:rPr lang="fa-IR" sz="2000" dirty="0">
                <a:cs typeface="B Homa" panose="00000400000000000000" pitchFamily="2" charset="-78"/>
              </a:rPr>
              <a:t>    قبة الصخره به علت زیبایی بسیار و همچنین ارزش و بهای زیادی که خلفای اسلامی برای آن قائل شده‌اند، در نظر مسلمین پر اهمیت تر از بنای مسجدالاقصی فرض شده‌است، در صورتی که این چنین نیست </a:t>
            </a:r>
            <a:r>
              <a:rPr lang="fa-IR" sz="2000" dirty="0" smtClean="0">
                <a:cs typeface="B Homa" panose="00000400000000000000" pitchFamily="2" charset="-78"/>
              </a:rPr>
              <a:t>.</a:t>
            </a:r>
            <a:endParaRPr lang="fa-IR" sz="2000" dirty="0">
              <a:cs typeface="B Homa" panose="00000400000000000000"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310</TotalTime>
  <Words>1151</Words>
  <Application>Microsoft Office PowerPoint</Application>
  <PresentationFormat>On-screen Show (4:3)</PresentationFormat>
  <Paragraphs>41</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Perspective</vt:lpstr>
      <vt:lpstr>PowerPoint Presentation</vt:lpstr>
      <vt:lpstr> مسجدالاقصی یا قبـه الصخره </vt:lpstr>
      <vt:lpstr>PowerPoint Presentation</vt:lpstr>
      <vt:lpstr>PowerPoint Presentation</vt:lpstr>
      <vt:lpstr>صخره</vt:lpstr>
      <vt:lpstr>طول و عرض صخره </vt:lpstr>
      <vt:lpstr>گنبد طلایی</vt:lpstr>
      <vt:lpstr>گنبد طلایی در زمان اشغالگران صلیبی </vt:lpstr>
      <vt:lpstr>زیبایی قبه الصخره</vt:lpstr>
      <vt:lpstr>گنبد طلایی وحرم شریف </vt:lpstr>
      <vt:lpstr>شکل قبة الصخره </vt:lpstr>
      <vt:lpstr>درون قبه الصخره</vt:lpstr>
      <vt:lpstr>داخل گنبد الصخره،این گنبدبر روی صخره ای سایه انداخته است که نبی اکرم اسلام در شب معراج از آن به معراج رفت.</vt:lpstr>
      <vt:lpstr>داخل قبه الصخره،قدمگاه منسوب به نبی اکرم اسلام (ص)که گفته می شودجای پای ایشان،از شب معراج،همچنان بر روی آن باقی مانده است.</vt:lpstr>
      <vt:lpstr>صخره شریف :محل معراج نبی اکرم اسلام (ص) و عبادت انبیاءالهی واقع در زیر قبه الصخره.</vt:lpstr>
      <vt:lpstr>روشنایی </vt:lpstr>
      <vt:lpstr>منابع</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Javad</dc:creator>
  <cp:lastModifiedBy>rahsepar</cp:lastModifiedBy>
  <cp:revision>10</cp:revision>
  <dcterms:created xsi:type="dcterms:W3CDTF">2012-12-08T19:09:22Z</dcterms:created>
  <dcterms:modified xsi:type="dcterms:W3CDTF">2016-06-22T17:55:28Z</dcterms:modified>
</cp:coreProperties>
</file>