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84" r:id="rId1"/>
  </p:sldMasterIdLst>
  <p:sldIdLst>
    <p:sldId id="256" r:id="rId2"/>
    <p:sldId id="257" r:id="rId3"/>
    <p:sldId id="267" r:id="rId4"/>
    <p:sldId id="266" r:id="rId5"/>
    <p:sldId id="265" r:id="rId6"/>
    <p:sldId id="264" r:id="rId7"/>
    <p:sldId id="263" r:id="rId8"/>
    <p:sldId id="262" r:id="rId9"/>
    <p:sldId id="261" r:id="rId10"/>
    <p:sldId id="260" r:id="rId11"/>
    <p:sldId id="259" r:id="rId12"/>
    <p:sldId id="258" r:id="rId13"/>
    <p:sldId id="273" r:id="rId14"/>
    <p:sldId id="272" r:id="rId15"/>
    <p:sldId id="271" r:id="rId16"/>
    <p:sldId id="270" r:id="rId17"/>
    <p:sldId id="269" r:id="rId18"/>
    <p:sldId id="279" r:id="rId19"/>
    <p:sldId id="278" r:id="rId20"/>
    <p:sldId id="277" r:id="rId21"/>
    <p:sldId id="276" r:id="rId22"/>
    <p:sldId id="275" r:id="rId23"/>
    <p:sldId id="274" r:id="rId24"/>
    <p:sldId id="268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91" r:id="rId34"/>
    <p:sldId id="289" r:id="rId35"/>
    <p:sldId id="288" r:id="rId36"/>
    <p:sldId id="293" r:id="rId37"/>
    <p:sldId id="292" r:id="rId38"/>
    <p:sldId id="294" r:id="rId39"/>
    <p:sldId id="295" r:id="rId40"/>
    <p:sldId id="296" r:id="rId41"/>
    <p:sldId id="297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1" r:id="rId54"/>
    <p:sldId id="312" r:id="rId55"/>
    <p:sldId id="315" r:id="rId56"/>
    <p:sldId id="316" r:id="rId57"/>
    <p:sldId id="317" r:id="rId58"/>
    <p:sldId id="318" r:id="rId59"/>
    <p:sldId id="319" r:id="rId60"/>
    <p:sldId id="320" r:id="rId61"/>
    <p:sldId id="321" r:id="rId62"/>
    <p:sldId id="322" r:id="rId63"/>
    <p:sldId id="323" r:id="rId64"/>
    <p:sldId id="324" r:id="rId65"/>
    <p:sldId id="325" r:id="rId66"/>
    <p:sldId id="326" r:id="rId67"/>
    <p:sldId id="327" r:id="rId68"/>
    <p:sldId id="328" r:id="rId69"/>
    <p:sldId id="329" r:id="rId70"/>
    <p:sldId id="330" r:id="rId71"/>
    <p:sldId id="331" r:id="rId72"/>
    <p:sldId id="332" r:id="rId73"/>
    <p:sldId id="333" r:id="rId74"/>
    <p:sldId id="334" r:id="rId75"/>
    <p:sldId id="335" r:id="rId76"/>
    <p:sldId id="336" r:id="rId77"/>
    <p:sldId id="337" r:id="rId78"/>
    <p:sldId id="338" r:id="rId79"/>
    <p:sldId id="339" r:id="rId80"/>
    <p:sldId id="340" r:id="rId81"/>
    <p:sldId id="341" r:id="rId82"/>
    <p:sldId id="342" r:id="rId83"/>
    <p:sldId id="343" r:id="rId84"/>
    <p:sldId id="344" r:id="rId85"/>
    <p:sldId id="348" r:id="rId86"/>
    <p:sldId id="345" r:id="rId87"/>
    <p:sldId id="346" r:id="rId88"/>
    <p:sldId id="347" r:id="rId89"/>
  </p:sldIdLst>
  <p:sldSz cx="9144000" cy="6858000" type="screen4x3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84380"/>
    <p:restoredTop sz="89418" autoAdjust="0"/>
  </p:normalViewPr>
  <p:slideViewPr>
    <p:cSldViewPr>
      <p:cViewPr varScale="1">
        <p:scale>
          <a:sx n="66" d="100"/>
          <a:sy n="66" d="100"/>
        </p:scale>
        <p:origin x="-63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E2FD1-F617-42DC-B35A-FB1CE0969126}" type="datetimeFigureOut">
              <a:rPr lang="fa-IR" smtClean="0"/>
              <a:pPr/>
              <a:t>1433/06/25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1DCF4-AEAF-48D8-AAC1-48C624066C5B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  <p:transition spd="slow" advClick="0" advTm="3000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E2FD1-F617-42DC-B35A-FB1CE0969126}" type="datetimeFigureOut">
              <a:rPr lang="fa-IR" smtClean="0"/>
              <a:pPr/>
              <a:t>1433/06/25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1DCF4-AEAF-48D8-AAC1-48C624066C5B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  <p:transition spd="slow" advClick="0" advTm="3000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E2FD1-F617-42DC-B35A-FB1CE0969126}" type="datetimeFigureOut">
              <a:rPr lang="fa-IR" smtClean="0"/>
              <a:pPr/>
              <a:t>1433/06/25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1DCF4-AEAF-48D8-AAC1-48C624066C5B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  <p:transition spd="slow" advClick="0" advTm="3000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E2FD1-F617-42DC-B35A-FB1CE0969126}" type="datetimeFigureOut">
              <a:rPr lang="fa-IR" smtClean="0"/>
              <a:pPr/>
              <a:t>1433/06/25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1DCF4-AEAF-48D8-AAC1-48C624066C5B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  <p:transition spd="slow" advClick="0" advTm="3000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E2FD1-F617-42DC-B35A-FB1CE0969126}" type="datetimeFigureOut">
              <a:rPr lang="fa-IR" smtClean="0"/>
              <a:pPr/>
              <a:t>1433/06/25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1DCF4-AEAF-48D8-AAC1-48C624066C5B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  <p:transition spd="slow" advClick="0" advTm="3000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E2FD1-F617-42DC-B35A-FB1CE0969126}" type="datetimeFigureOut">
              <a:rPr lang="fa-IR" smtClean="0"/>
              <a:pPr/>
              <a:t>1433/06/25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1DCF4-AEAF-48D8-AAC1-48C624066C5B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  <p:transition spd="slow" advClick="0" advTm="3000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E2FD1-F617-42DC-B35A-FB1CE0969126}" type="datetimeFigureOut">
              <a:rPr lang="fa-IR" smtClean="0"/>
              <a:pPr/>
              <a:t>1433/06/25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1DCF4-AEAF-48D8-AAC1-48C624066C5B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  <p:transition spd="slow" advClick="0" advTm="3000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E2FD1-F617-42DC-B35A-FB1CE0969126}" type="datetimeFigureOut">
              <a:rPr lang="fa-IR" smtClean="0"/>
              <a:pPr/>
              <a:t>1433/06/25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1DCF4-AEAF-48D8-AAC1-48C624066C5B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  <p:transition spd="slow" advClick="0" advTm="3000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E2FD1-F617-42DC-B35A-FB1CE0969126}" type="datetimeFigureOut">
              <a:rPr lang="fa-IR" smtClean="0"/>
              <a:pPr/>
              <a:t>1433/06/25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1DCF4-AEAF-48D8-AAC1-48C624066C5B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  <p:transition spd="slow" advClick="0" advTm="3000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E2FD1-F617-42DC-B35A-FB1CE0969126}" type="datetimeFigureOut">
              <a:rPr lang="fa-IR" smtClean="0"/>
              <a:pPr/>
              <a:t>1433/06/25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1DCF4-AEAF-48D8-AAC1-48C624066C5B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  <p:transition spd="slow" advClick="0" advTm="3000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E2FD1-F617-42DC-B35A-FB1CE0969126}" type="datetimeFigureOut">
              <a:rPr lang="fa-IR" smtClean="0"/>
              <a:pPr/>
              <a:t>1433/06/25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1DCF4-AEAF-48D8-AAC1-48C624066C5B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  <p:transition spd="slow" advClick="0" advTm="3000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3E2FD1-F617-42DC-B35A-FB1CE0969126}" type="datetimeFigureOut">
              <a:rPr lang="fa-IR" smtClean="0"/>
              <a:pPr/>
              <a:t>1433/06/25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1DCF4-AEAF-48D8-AAC1-48C624066C5B}" type="slidenum">
              <a:rPr lang="fa-IR" smtClean="0"/>
              <a:pPr/>
              <a:t>‹#›</a:t>
            </a:fld>
            <a:endParaRPr lang="fa-I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 advClick="0" advTm="3000">
    <p:wedge/>
  </p:transition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12_128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3" y="142852"/>
            <a:ext cx="5044574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112_128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57769" y="3548086"/>
            <a:ext cx="4314825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4643446"/>
            <a:ext cx="4500594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2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B Nazanin" pitchFamily="2" charset="-78"/>
              </a:rPr>
              <a:t>به نحوه قرار گيري سر تيرچه ها به پوتر بتني</a:t>
            </a:r>
            <a:endParaRPr kumimoji="0" lang="en-US" sz="2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B Nazanin" pitchFamily="2" charset="-78"/>
            </a:endParaRPr>
          </a:p>
          <a:p>
            <a:pPr marL="0" marR="0" lvl="0" indent="0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2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B Nazanin" pitchFamily="2" charset="-78"/>
              </a:rPr>
              <a:t>توجه فرماييد</a:t>
            </a:r>
            <a:endParaRPr kumimoji="0" lang="fa-IR" sz="2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B Nazanin" pitchFamily="2" charset="-78"/>
            </a:endParaRPr>
          </a:p>
        </p:txBody>
      </p:sp>
    </p:spTree>
  </p:cSld>
  <p:clrMapOvr>
    <a:masterClrMapping/>
  </p:clrMapOvr>
  <p:transition spd="slow" advClick="0" advTm="45000">
    <p:pull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DSC0064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4314825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 descr="DSC0064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3476648"/>
            <a:ext cx="4314825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428596" y="4952210"/>
            <a:ext cx="4143404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a-IR" sz="2500" dirty="0" smtClean="0">
                <a:latin typeface="Arial" pitchFamily="34" charset="0"/>
                <a:ea typeface="Times New Roman" pitchFamily="18" charset="0"/>
                <a:cs typeface="B Nazanin" pitchFamily="2" charset="-78"/>
              </a:rPr>
              <a:t>بستن خاموت در فونداسيون</a:t>
            </a:r>
          </a:p>
        </p:txBody>
      </p:sp>
    </p:spTree>
  </p:cSld>
  <p:clrMapOvr>
    <a:masterClrMapping/>
  </p:clrMapOvr>
  <p:transition spd="slow" advClick="0" advTm="45000">
    <p:pull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109_096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70" y="365143"/>
            <a:ext cx="6643702" cy="4992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1214414" y="5572140"/>
            <a:ext cx="6085320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a-IR" sz="2500" dirty="0" smtClean="0">
                <a:latin typeface="Arial" pitchFamily="34" charset="0"/>
                <a:ea typeface="Times New Roman" pitchFamily="18" charset="0"/>
                <a:cs typeface="B Nazanin" pitchFamily="2" charset="-78"/>
              </a:rPr>
              <a:t>نحوه خم 90 درجه براي گيرداري ريشه ستونها در فونداسيون</a:t>
            </a:r>
          </a:p>
        </p:txBody>
      </p:sp>
    </p:spTree>
  </p:cSld>
  <p:clrMapOvr>
    <a:masterClrMapping/>
  </p:clrMapOvr>
  <p:transition spd="slow" advClick="0" advTm="45000">
    <p:pull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 descr="112_122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2695" y="714356"/>
            <a:ext cx="6662643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3357554" y="5880904"/>
            <a:ext cx="2945037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a-IR" sz="2500" dirty="0" smtClean="0">
                <a:latin typeface="Arial" pitchFamily="34" charset="0"/>
                <a:ea typeface="Times New Roman" pitchFamily="18" charset="0"/>
                <a:cs typeface="B Nazanin" pitchFamily="2" charset="-78"/>
              </a:rPr>
              <a:t>پليت گذاري در چاه آسانسور</a:t>
            </a:r>
          </a:p>
        </p:txBody>
      </p:sp>
    </p:spTree>
  </p:cSld>
  <p:clrMapOvr>
    <a:masterClrMapping/>
  </p:clrMapOvr>
  <p:transition spd="slow" advClick="0" advTm="45000">
    <p:pull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 descr="DSC0079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642918"/>
            <a:ext cx="6858048" cy="5147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3143240" y="6000768"/>
            <a:ext cx="2957861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a-IR" sz="2500" dirty="0" smtClean="0">
                <a:latin typeface="Arial" pitchFamily="34" charset="0"/>
                <a:ea typeface="Times New Roman" pitchFamily="18" charset="0"/>
                <a:cs typeface="B Nazanin" pitchFamily="2" charset="-78"/>
              </a:rPr>
              <a:t>اتصال ديوارحائل در گوشه ها</a:t>
            </a:r>
          </a:p>
        </p:txBody>
      </p:sp>
    </p:spTree>
  </p:cSld>
  <p:clrMapOvr>
    <a:masterClrMapping/>
  </p:clrMapOvr>
  <p:transition spd="slow" advClick="0" advTm="45000">
    <p:pull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 descr="DSC010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428604"/>
            <a:ext cx="7138547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2714612" y="6023780"/>
            <a:ext cx="3459459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a-IR" sz="2500" dirty="0" smtClean="0">
                <a:latin typeface="Arial" pitchFamily="34" charset="0"/>
                <a:ea typeface="Times New Roman" pitchFamily="18" charset="0"/>
                <a:cs typeface="B Nazanin" pitchFamily="2" charset="-78"/>
              </a:rPr>
              <a:t>اتصال پوتر بتني به ستونهاي گرد</a:t>
            </a:r>
          </a:p>
        </p:txBody>
      </p:sp>
    </p:spTree>
  </p:cSld>
  <p:clrMapOvr>
    <a:masterClrMapping/>
  </p:clrMapOvr>
  <p:transition spd="slow" advClick="0" advTm="45000">
    <p:pull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 descr="109_097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2852"/>
            <a:ext cx="4314825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4" descr="109_096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3429000"/>
            <a:ext cx="4314825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1357290" y="4357695"/>
            <a:ext cx="2857520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a-IR" sz="2500" dirty="0" smtClean="0">
                <a:latin typeface="Arial" pitchFamily="34" charset="0"/>
                <a:ea typeface="Times New Roman" pitchFamily="18" charset="0"/>
                <a:cs typeface="B Nazanin" pitchFamily="2" charset="-78"/>
              </a:rPr>
              <a:t>بتن ريزي توسط پمپ</a:t>
            </a:r>
          </a:p>
        </p:txBody>
      </p:sp>
    </p:spTree>
  </p:cSld>
  <p:clrMapOvr>
    <a:masterClrMapping/>
  </p:clrMapOvr>
  <p:transition spd="slow" advClick="0" advTm="45000">
    <p:pull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113_13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5" y="190500"/>
            <a:ext cx="4314825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3" descr="113_13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3530266"/>
            <a:ext cx="4243387" cy="3184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0" y="4286256"/>
            <a:ext cx="4500562" cy="754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a-IR" sz="2300" dirty="0" smtClean="0">
                <a:latin typeface="Arial" pitchFamily="34" charset="0"/>
                <a:ea typeface="Times New Roman" pitchFamily="18" charset="0"/>
                <a:cs typeface="B Nazanin" pitchFamily="2" charset="-78"/>
              </a:rPr>
              <a:t>نحوه چيدن بلوك روي سقف به صورت شطرنجي</a:t>
            </a:r>
            <a:endParaRPr lang="en-US" sz="2300" dirty="0" smtClean="0">
              <a:latin typeface="Arial" pitchFamily="34" charset="0"/>
              <a:ea typeface="Times New Roman" pitchFamily="18" charset="0"/>
              <a:cs typeface="B Nazanin" pitchFamily="2" charset="-78"/>
            </a:endParaRPr>
          </a:p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a-IR" sz="2000" dirty="0" smtClean="0">
                <a:latin typeface="Arial" pitchFamily="34" charset="0"/>
                <a:ea typeface="Times New Roman" pitchFamily="18" charset="0"/>
                <a:cs typeface="B Nazanin" pitchFamily="2" charset="-78"/>
              </a:rPr>
              <a:t>(به بستن ارماتور حرارتي توجه شود)</a:t>
            </a:r>
          </a:p>
        </p:txBody>
      </p:sp>
    </p:spTree>
  </p:cSld>
  <p:clrMapOvr>
    <a:masterClrMapping/>
  </p:clrMapOvr>
  <p:transition spd="slow" advClick="0" advTm="45000">
    <p:pull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 descr="114_146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357166"/>
            <a:ext cx="324802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Picture 2" descr="114_146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10189" y="428604"/>
            <a:ext cx="324802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 descr="114_149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4133872"/>
            <a:ext cx="324802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500034" y="2928934"/>
            <a:ext cx="3357586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a-IR" sz="2500" dirty="0" smtClean="0">
                <a:latin typeface="Arial" pitchFamily="34" charset="0"/>
                <a:ea typeface="Times New Roman" pitchFamily="18" charset="0"/>
                <a:cs typeface="B Nazanin" pitchFamily="2" charset="-78"/>
              </a:rPr>
              <a:t>اتصال پليت توسط چكش فشنگي به ستون بتني</a:t>
            </a: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4857752" y="3000372"/>
            <a:ext cx="4000528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a-IR" sz="2500" dirty="0" smtClean="0">
                <a:latin typeface="Arial" pitchFamily="34" charset="0"/>
                <a:ea typeface="Times New Roman" pitchFamily="18" charset="0"/>
                <a:cs typeface="B Nazanin" pitchFamily="2" charset="-78"/>
              </a:rPr>
              <a:t>جوش دادن ميله گرد به پليت براي اتصال  ديوار به ستون بتني</a:t>
            </a:r>
          </a:p>
        </p:txBody>
      </p:sp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4214810" y="5429264"/>
            <a:ext cx="3000396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a-IR" sz="2500" dirty="0" smtClean="0">
                <a:latin typeface="Arial" pitchFamily="34" charset="0"/>
                <a:ea typeface="Times New Roman" pitchFamily="18" charset="0"/>
                <a:cs typeface="B Nazanin" pitchFamily="2" charset="-78"/>
              </a:rPr>
              <a:t>چكش فشنگي</a:t>
            </a:r>
          </a:p>
        </p:txBody>
      </p:sp>
    </p:spTree>
  </p:cSld>
  <p:clrMapOvr>
    <a:masterClrMapping/>
  </p:clrMapOvr>
  <p:transition spd="slow" advClick="0" advTm="45000">
    <p:pull dir="r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 descr="113_138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357166"/>
            <a:ext cx="4290470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4786314" y="2500306"/>
            <a:ext cx="4214778" cy="2931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1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B Nazanin" pitchFamily="2" charset="-78"/>
              </a:rPr>
              <a:t>نحوه كلاف بندي به دور ستونهاي بتني به منظور جوشكاري نبشي هايي كه براي اتصال ديوار به ستون بتني به كار ميرود. </a:t>
            </a:r>
          </a:p>
          <a:p>
            <a:pPr marL="0" marR="0" lvl="0" indent="0" algn="just" defTabSz="914400" rtl="1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B Nazanin" pitchFamily="2" charset="-78"/>
              </a:rPr>
              <a:t>(اين روش براي مواقعي مي باشد كه در ستون پليت گذاري نشده است ويا امكان استفاده از چكش فشنگي وجود ندارد.)</a:t>
            </a:r>
            <a:endParaRPr kumimoji="0" lang="fa-I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B Nazanin" pitchFamily="2" charset="-78"/>
            </a:endParaRPr>
          </a:p>
        </p:txBody>
      </p:sp>
    </p:spTree>
  </p:cSld>
  <p:clrMapOvr>
    <a:masterClrMapping/>
  </p:clrMapOvr>
  <p:transition spd="slow" advClick="0" advTm="45000">
    <p:pull dir="r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 descr="113_137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357166"/>
            <a:ext cx="4075946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4714876" y="2643182"/>
            <a:ext cx="4143372" cy="1109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a-IR" sz="2300" dirty="0" smtClean="0">
                <a:latin typeface="Arial" pitchFamily="34" charset="0"/>
                <a:ea typeface="Times New Roman" pitchFamily="18" charset="0"/>
                <a:cs typeface="B Nazanin" pitchFamily="2" charset="-78"/>
              </a:rPr>
              <a:t>اتصال نبشي در بر گيرنده ديوارها به كلاف هايي كه  در بالا توضيح داده شده اند.</a:t>
            </a:r>
          </a:p>
        </p:txBody>
      </p:sp>
    </p:spTree>
  </p:cSld>
  <p:clrMapOvr>
    <a:masterClrMapping/>
  </p:clrMapOvr>
  <p:transition spd="slow" advClick="0" advTm="45000">
    <p:pull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SC0073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571480"/>
            <a:ext cx="7400977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928662" y="5711627"/>
            <a:ext cx="7215238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2500" dirty="0" smtClean="0">
                <a:latin typeface="Arial" pitchFamily="34" charset="0"/>
                <a:ea typeface="Times New Roman" pitchFamily="18" charset="0"/>
                <a:cs typeface="B Nazanin" pitchFamily="2" charset="-78"/>
              </a:rPr>
              <a:t>       اتصال پوتر به ستون وبستن خاموت در محل اتصال تيربه ستون</a:t>
            </a:r>
          </a:p>
        </p:txBody>
      </p:sp>
    </p:spTree>
  </p:cSld>
  <p:clrMapOvr>
    <a:masterClrMapping/>
  </p:clrMapOvr>
  <p:transition spd="slow" advClick="0" advTm="45000">
    <p:pull dir="r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 descr="114_148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142852"/>
            <a:ext cx="4186937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2428860" y="3357562"/>
            <a:ext cx="4179350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a-IR" sz="2300" dirty="0" smtClean="0">
                <a:latin typeface="Arial" pitchFamily="34" charset="0"/>
                <a:ea typeface="Times New Roman" pitchFamily="18" charset="0"/>
                <a:cs typeface="B Nazanin" pitchFamily="2" charset="-78"/>
              </a:rPr>
              <a:t>پليت گذاري در پوتر بتني (قبل از بتن ريزي)</a:t>
            </a:r>
          </a:p>
        </p:txBody>
      </p:sp>
      <p:pic>
        <p:nvPicPr>
          <p:cNvPr id="6" name="Picture 2" descr="114_148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290" y="4071942"/>
            <a:ext cx="2643206" cy="1985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114_148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4000504"/>
            <a:ext cx="2786082" cy="2093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114_148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290" y="3929066"/>
            <a:ext cx="2643206" cy="1985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 descr="114_148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3857628"/>
            <a:ext cx="2786082" cy="2093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2714612" y="6143644"/>
            <a:ext cx="3344184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a-IR" sz="2300" dirty="0" smtClean="0">
                <a:latin typeface="Arial" pitchFamily="34" charset="0"/>
                <a:ea typeface="Times New Roman" pitchFamily="18" charset="0"/>
                <a:cs typeface="B Nazanin" pitchFamily="2" charset="-78"/>
              </a:rPr>
              <a:t>پليت براي كار گذاري در پوتر  بتني</a:t>
            </a:r>
          </a:p>
        </p:txBody>
      </p:sp>
    </p:spTree>
  </p:cSld>
  <p:clrMapOvr>
    <a:masterClrMapping/>
  </p:clrMapOvr>
  <p:transition spd="slow" advClick="0" advTm="45000">
    <p:pull dir="r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a-IR"/>
          </a:p>
        </p:txBody>
      </p:sp>
      <p:pic>
        <p:nvPicPr>
          <p:cNvPr id="34819" name="Picture 3" descr="113_135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571479"/>
            <a:ext cx="7066224" cy="5304847"/>
          </a:xfrm>
          <a:prstGeom prst="rect">
            <a:avLst/>
          </a:prstGeom>
          <a:noFill/>
        </p:spPr>
      </p:pic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1357290" y="5952342"/>
            <a:ext cx="6429388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2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B Nazanin" pitchFamily="2" charset="-78"/>
              </a:rPr>
              <a:t>تراز</a:t>
            </a:r>
            <a:r>
              <a:rPr lang="fa-IR" sz="2500" dirty="0" smtClean="0">
                <a:latin typeface="Arial" pitchFamily="34" charset="0"/>
                <a:ea typeface="Times New Roman" pitchFamily="18" charset="0"/>
                <a:cs typeface="B Nazanin" pitchFamily="2" charset="-78"/>
              </a:rPr>
              <a:t>كردن</a:t>
            </a:r>
            <a:r>
              <a:rPr lang="fa-IR" sz="2300" dirty="0" smtClean="0">
                <a:latin typeface="Arial" pitchFamily="34" charset="0"/>
                <a:ea typeface="Times New Roman" pitchFamily="18" charset="0"/>
                <a:cs typeface="B Nazanin" pitchFamily="2" charset="-78"/>
              </a:rPr>
              <a:t> رامكا قبل از قا لب بندي ستون بتني</a:t>
            </a:r>
          </a:p>
        </p:txBody>
      </p:sp>
    </p:spTree>
  </p:cSld>
  <p:clrMapOvr>
    <a:masterClrMapping/>
  </p:clrMapOvr>
  <p:transition spd="slow" advClick="0" advTm="45000">
    <p:pull dir="r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 descr="111_112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357166"/>
            <a:ext cx="4129578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5429256" y="3214686"/>
            <a:ext cx="3214710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2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B Nazanin" pitchFamily="2" charset="-78"/>
              </a:rPr>
              <a:t>قالب بندي </a:t>
            </a:r>
            <a:r>
              <a:rPr lang="fa-IR" sz="2500" dirty="0" smtClean="0">
                <a:latin typeface="Arial" pitchFamily="34" charset="0"/>
                <a:ea typeface="Times New Roman" pitchFamily="18" charset="0"/>
                <a:cs typeface="B Nazanin" pitchFamily="2" charset="-78"/>
              </a:rPr>
              <a:t>ستون</a:t>
            </a:r>
            <a:r>
              <a:rPr kumimoji="0" lang="fa-IR" sz="2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B Nazanin" pitchFamily="2" charset="-78"/>
              </a:rPr>
              <a:t> بتني</a:t>
            </a:r>
            <a:endParaRPr kumimoji="0" lang="fa-IR" sz="2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B Nazanin" pitchFamily="2" charset="-78"/>
            </a:endParaRPr>
          </a:p>
        </p:txBody>
      </p:sp>
    </p:spTree>
  </p:cSld>
  <p:clrMapOvr>
    <a:masterClrMapping/>
  </p:clrMapOvr>
  <p:transition spd="slow" advClick="0" advTm="45000">
    <p:pull dir="r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 descr="114_145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428604"/>
            <a:ext cx="6500858" cy="4880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2000264" y="5429264"/>
            <a:ext cx="4857752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2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B Nazanin" pitchFamily="2" charset="-78"/>
              </a:rPr>
              <a:t>گونياي  90 درجه براي </a:t>
            </a:r>
            <a:r>
              <a:rPr lang="fa-IR" sz="2500" dirty="0" smtClean="0">
                <a:latin typeface="Arial" pitchFamily="34" charset="0"/>
                <a:ea typeface="Times New Roman" pitchFamily="18" charset="0"/>
                <a:cs typeface="B Nazanin" pitchFamily="2" charset="-78"/>
              </a:rPr>
              <a:t>ديوار</a:t>
            </a:r>
            <a:r>
              <a:rPr kumimoji="0" lang="fa-IR" sz="2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B Nazanin" pitchFamily="2" charset="-78"/>
              </a:rPr>
              <a:t> چيني</a:t>
            </a:r>
            <a:endParaRPr kumimoji="0" lang="fa-IR" sz="2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B Nazanin" pitchFamily="2" charset="-78"/>
            </a:endParaRPr>
          </a:p>
        </p:txBody>
      </p:sp>
    </p:spTree>
  </p:cSld>
  <p:clrMapOvr>
    <a:masterClrMapping/>
  </p:clrMapOvr>
  <p:transition spd="slow" advClick="0" advTm="45000">
    <p:pull dir="r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 descr="114_143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7" y="357166"/>
            <a:ext cx="7223105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855326" y="5952342"/>
            <a:ext cx="3313728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dirty="0" smtClean="0"/>
              <a:t> </a:t>
            </a:r>
            <a:r>
              <a:rPr lang="fa-IR" sz="2500" dirty="0" smtClean="0">
                <a:latin typeface="Arial" pitchFamily="34" charset="0"/>
                <a:ea typeface="Times New Roman" pitchFamily="18" charset="0"/>
                <a:cs typeface="B Nazanin" pitchFamily="2" charset="-78"/>
              </a:rPr>
              <a:t>وسايل مربوط به گرفتن اسلامپ</a:t>
            </a:r>
            <a:endParaRPr lang="en-US" sz="2500" dirty="0" smtClean="0">
              <a:latin typeface="Arial" pitchFamily="34" charset="0"/>
              <a:ea typeface="Times New Roman" pitchFamily="18" charset="0"/>
              <a:cs typeface="B Nazanin" pitchFamily="2" charset="-78"/>
            </a:endParaRPr>
          </a:p>
        </p:txBody>
      </p:sp>
    </p:spTree>
  </p:cSld>
  <p:clrMapOvr>
    <a:masterClrMapping/>
  </p:clrMapOvr>
  <p:transition spd="slow" advClick="0" advTm="45000">
    <p:pull dir="r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106_065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85728"/>
            <a:ext cx="4378891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5357818" y="714356"/>
            <a:ext cx="3571900" cy="1627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2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B Nazanin" pitchFamily="2" charset="-78"/>
              </a:rPr>
              <a:t>نحوه صحيح دوبل نمودن تيرهاي زنبوري(</a:t>
            </a:r>
            <a:r>
              <a:rPr kumimoji="0" lang="fa-I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B Nazanin" pitchFamily="2" charset="-78"/>
              </a:rPr>
              <a:t>حفره هاي يك تير مقابل قسمت بسته تير ديگر)</a:t>
            </a:r>
            <a:endParaRPr kumimoji="0" lang="fa-I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B Nazanin" pitchFamily="2" charset="-78"/>
            </a:endParaRPr>
          </a:p>
        </p:txBody>
      </p:sp>
      <p:pic>
        <p:nvPicPr>
          <p:cNvPr id="37892" name="Picture 4" descr="106_066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3714752"/>
            <a:ext cx="4214842" cy="2949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4714876" y="4143380"/>
            <a:ext cx="4071934" cy="1198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2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B Nazanin" pitchFamily="2" charset="-78"/>
              </a:rPr>
              <a:t>نحوه برشكاري تير</a:t>
            </a:r>
            <a:r>
              <a:rPr kumimoji="0" lang="en-US" sz="2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B Nazanin" pitchFamily="2" charset="-78"/>
              </a:rPr>
              <a:t>IPE</a:t>
            </a:r>
            <a:r>
              <a:rPr kumimoji="0" lang="fa-IR" sz="2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B Nazanin" pitchFamily="2" charset="-78"/>
              </a:rPr>
              <a:t>  براي تبديل به تير لانه زنبوري</a:t>
            </a:r>
            <a:endParaRPr kumimoji="0" lang="fa-IR" sz="2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B Nazanin" pitchFamily="2" charset="-78"/>
            </a:endParaRPr>
          </a:p>
        </p:txBody>
      </p:sp>
    </p:spTree>
  </p:cSld>
  <p:clrMapOvr>
    <a:masterClrMapping/>
  </p:clrMapOvr>
  <p:transition spd="slow" advClick="0" advTm="45000">
    <p:pull dir="r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4714876" y="857232"/>
            <a:ext cx="4643438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a-IR" sz="2500" dirty="0" smtClean="0">
                <a:latin typeface="Arial" pitchFamily="34" charset="0"/>
                <a:ea typeface="Times New Roman" pitchFamily="18" charset="0"/>
                <a:cs typeface="B Nazanin" pitchFamily="2" charset="-78"/>
              </a:rPr>
              <a:t>نحوه جوش دادن ورق تقوييتي جان در تيرهاي زنبوري</a:t>
            </a:r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5429256" y="4357694"/>
            <a:ext cx="3357586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a-IR" sz="2500" dirty="0" smtClean="0">
                <a:latin typeface="Arial" pitchFamily="34" charset="0"/>
                <a:ea typeface="Times New Roman" pitchFamily="18" charset="0"/>
                <a:cs typeface="B Nazanin" pitchFamily="2" charset="-78"/>
              </a:rPr>
              <a:t>دستگاه وينچ براي بلند كردن ستونها به صورت دستي</a:t>
            </a:r>
          </a:p>
        </p:txBody>
      </p:sp>
      <p:pic>
        <p:nvPicPr>
          <p:cNvPr id="9" name="Picture 1" descr="106_063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92" y="166710"/>
            <a:ext cx="4314825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106_063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7" y="3500438"/>
            <a:ext cx="4314825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5000">
    <p:pull dir="r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 descr="111_114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8613" y="119062"/>
            <a:ext cx="4314825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6" name="Picture 2" descr="DSC0064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3" y="3486173"/>
            <a:ext cx="4314825" cy="322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3929058" y="1357298"/>
            <a:ext cx="5572164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a-IR" sz="2500" dirty="0" smtClean="0">
                <a:latin typeface="Arial" pitchFamily="34" charset="0"/>
                <a:ea typeface="Times New Roman" pitchFamily="18" charset="0"/>
                <a:cs typeface="B Nazanin" pitchFamily="2" charset="-78"/>
              </a:rPr>
              <a:t>اتصال نبشي زير سري وتودلي</a:t>
            </a:r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3714744" y="4286256"/>
            <a:ext cx="6215106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a-IR" sz="2500" dirty="0" smtClean="0">
                <a:latin typeface="Arial" pitchFamily="34" charset="0"/>
                <a:ea typeface="Times New Roman" pitchFamily="18" charset="0"/>
                <a:cs typeface="B Nazanin" pitchFamily="2" charset="-78"/>
              </a:rPr>
              <a:t>اتصال توسط ورق زير سري و براكت</a:t>
            </a:r>
          </a:p>
        </p:txBody>
      </p:sp>
    </p:spTree>
  </p:cSld>
  <p:clrMapOvr>
    <a:masterClrMapping/>
  </p:clrMapOvr>
  <p:transition spd="slow" advClick="0" advTm="45000">
    <p:pull dir="r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 descr="111_113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7" y="142852"/>
            <a:ext cx="4314825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2" name="Picture 2" descr="111_113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3429000"/>
            <a:ext cx="4314825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5000">
    <p:pull dir="r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SC0065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314825" cy="322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7" name="Picture 1" descr="DSC0065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3286124"/>
            <a:ext cx="4314825" cy="322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714348" y="4786322"/>
            <a:ext cx="2214578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2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B Nazanin" pitchFamily="2" charset="-78"/>
              </a:rPr>
              <a:t>اتصال خورجيني</a:t>
            </a:r>
            <a:endParaRPr kumimoji="0" lang="fa-IR" sz="2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B Nazanin" pitchFamily="2" charset="-78"/>
            </a:endParaRPr>
          </a:p>
        </p:txBody>
      </p:sp>
    </p:spTree>
  </p:cSld>
  <p:clrMapOvr>
    <a:masterClrMapping/>
  </p:clrMapOvr>
  <p:transition spd="slow" advClick="0" advTm="45000">
    <p:pull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SC0078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500042"/>
            <a:ext cx="7858180" cy="4986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2298688" y="5809466"/>
            <a:ext cx="3416320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a-IR" sz="2500" dirty="0" smtClean="0">
                <a:latin typeface="Arial" pitchFamily="34" charset="0"/>
                <a:ea typeface="Times New Roman" pitchFamily="18" charset="0"/>
                <a:cs typeface="B Nazanin" pitchFamily="2" charset="-78"/>
              </a:rPr>
              <a:t>آرماتوربندي و قالب بندي دال پله</a:t>
            </a:r>
          </a:p>
        </p:txBody>
      </p:sp>
    </p:spTree>
  </p:cSld>
  <p:clrMapOvr>
    <a:masterClrMapping/>
  </p:clrMapOvr>
  <p:transition spd="slow" advClick="0" advTm="45000">
    <p:pull dir="r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 descr="104_047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7689" y="357190"/>
            <a:ext cx="7043335" cy="528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3228222" y="5857892"/>
            <a:ext cx="2343910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2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B Nazanin" pitchFamily="2" charset="-78"/>
              </a:rPr>
              <a:t>ژنراتور براي جوشكاري</a:t>
            </a:r>
            <a:endParaRPr kumimoji="0" lang="fa-IR" sz="2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B Nazanin" pitchFamily="2" charset="-78"/>
            </a:endParaRPr>
          </a:p>
        </p:txBody>
      </p:sp>
    </p:spTree>
  </p:cSld>
  <p:clrMapOvr>
    <a:masterClrMapping/>
  </p:clrMapOvr>
  <p:transition spd="slow" advClick="0" advTm="45000">
    <p:pull dir="r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 descr="106_063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603493"/>
            <a:ext cx="6715172" cy="5040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3786182" y="5857892"/>
            <a:ext cx="979755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2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B Nazanin" pitchFamily="2" charset="-78"/>
              </a:rPr>
              <a:t>ركتيفاير</a:t>
            </a:r>
            <a:endParaRPr kumimoji="0" lang="fa-IR" sz="2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B Nazanin" pitchFamily="2" charset="-78"/>
            </a:endParaRPr>
          </a:p>
        </p:txBody>
      </p:sp>
    </p:spTree>
  </p:cSld>
  <p:clrMapOvr>
    <a:masterClrMapping/>
  </p:clrMapOvr>
  <p:transition spd="slow" advClick="0" advTm="45000">
    <p:pull dir="r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114_146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14290"/>
            <a:ext cx="3325114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3" descr="114_147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25487" y="3429000"/>
            <a:ext cx="4389917" cy="3295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3929058" y="1428736"/>
            <a:ext cx="4857784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2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B Nazanin" pitchFamily="2" charset="-78"/>
              </a:rPr>
              <a:t>هشته گير</a:t>
            </a:r>
            <a:endParaRPr kumimoji="0" lang="fa-IR" sz="2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B Nazanin" pitchFamily="2" charset="-78"/>
            </a:endParaRPr>
          </a:p>
        </p:txBody>
      </p:sp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0" y="5357826"/>
            <a:ext cx="5286348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2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B Nazanin" pitchFamily="2" charset="-78"/>
              </a:rPr>
              <a:t>هره چيني </a:t>
            </a:r>
            <a:r>
              <a:rPr kumimoji="0" lang="fa-IR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B Nazanin" pitchFamily="2" charset="-78"/>
              </a:rPr>
              <a:t>(رج آجري از بالا )</a:t>
            </a:r>
            <a:endParaRPr kumimoji="0" lang="fa-IR" sz="2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B Nazanin" pitchFamily="2" charset="-78"/>
            </a:endParaRPr>
          </a:p>
        </p:txBody>
      </p:sp>
    </p:spTree>
  </p:cSld>
  <p:clrMapOvr>
    <a:masterClrMapping/>
  </p:clrMapOvr>
  <p:transition spd="slow" advClick="0" advTm="45000">
    <p:pull dir="r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 descr="114_147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428604"/>
            <a:ext cx="6851351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0" y="5715016"/>
            <a:ext cx="8572528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2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B Nazanin" pitchFamily="2" charset="-78"/>
              </a:rPr>
              <a:t>نمايي از ديوار چيني استخر و جكوزي قبل از ارماتور بندي و قالب بندي ديوار و شبكه دوم فونداسيون </a:t>
            </a:r>
            <a:endParaRPr kumimoji="0" lang="fa-IR" sz="2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B Nazanin" pitchFamily="2" charset="-78"/>
            </a:endParaRPr>
          </a:p>
        </p:txBody>
      </p:sp>
    </p:spTree>
  </p:cSld>
  <p:clrMapOvr>
    <a:masterClrMapping/>
  </p:clrMapOvr>
  <p:transition spd="slow" advClick="0" advTm="45000">
    <p:pull dir="r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1" descr="114_147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285728"/>
            <a:ext cx="7136824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142976" y="5786454"/>
            <a:ext cx="728667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500" dirty="0" smtClean="0">
                <a:cs typeface="B Nazanin" pitchFamily="2" charset="-78"/>
              </a:rPr>
              <a:t>چگونگي مخفي كردن ستون در استخر مطابق با پلان هاي ارائه شده در فصول قبلي</a:t>
            </a:r>
            <a:endParaRPr lang="en-US" sz="2500" dirty="0">
              <a:cs typeface="B Nazanin" pitchFamily="2" charset="-78"/>
            </a:endParaRPr>
          </a:p>
        </p:txBody>
      </p:sp>
    </p:spTree>
  </p:cSld>
  <p:clrMapOvr>
    <a:masterClrMapping/>
  </p:clrMapOvr>
  <p:transition spd="slow" advClick="0" advTm="45000">
    <p:pull dir="r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" descr="107_07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2852"/>
            <a:ext cx="4643470" cy="3485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4" name="Picture 2" descr="107_073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0924" y="3214686"/>
            <a:ext cx="4580232" cy="343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Rectangle 3"/>
          <p:cNvSpPr>
            <a:spLocks noChangeArrowheads="1"/>
          </p:cNvSpPr>
          <p:nvPr/>
        </p:nvSpPr>
        <p:spPr bwMode="auto">
          <a:xfrm>
            <a:off x="-500098" y="4714884"/>
            <a:ext cx="5643538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2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B Nazanin" pitchFamily="2" charset="-78"/>
              </a:rPr>
              <a:t>اجراي سقف كاذب</a:t>
            </a:r>
            <a:endParaRPr kumimoji="0" lang="fa-IR" sz="2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B Nazanin" pitchFamily="2" charset="-78"/>
            </a:endParaRPr>
          </a:p>
        </p:txBody>
      </p:sp>
    </p:spTree>
  </p:cSld>
  <p:clrMapOvr>
    <a:masterClrMapping/>
  </p:clrMapOvr>
  <p:transition spd="slow" advClick="0" advTm="45000">
    <p:pull dir="r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106_067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57166"/>
            <a:ext cx="4500594" cy="5977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5475205" y="3094822"/>
            <a:ext cx="3097323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2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B Nazanin" pitchFamily="2" charset="-78"/>
              </a:rPr>
              <a:t>محل اشتبا ه براي نصب بادبند</a:t>
            </a:r>
            <a:endParaRPr kumimoji="0" lang="fa-IR" sz="2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B Nazanin" pitchFamily="2" charset="-78"/>
            </a:endParaRPr>
          </a:p>
        </p:txBody>
      </p:sp>
    </p:spTree>
  </p:cSld>
  <p:clrMapOvr>
    <a:masterClrMapping/>
  </p:clrMapOvr>
  <p:transition spd="slow" advClick="0" advTm="45000">
    <p:pull dir="r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1" descr="111_114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571480"/>
            <a:ext cx="6462779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3441491" y="5666590"/>
            <a:ext cx="1630575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2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B Nazanin" pitchFamily="2" charset="-78"/>
              </a:rPr>
              <a:t>بادبند ضربدري</a:t>
            </a:r>
            <a:endParaRPr kumimoji="0" lang="fa-IR" sz="2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B Nazanin" pitchFamily="2" charset="-78"/>
            </a:endParaRPr>
          </a:p>
        </p:txBody>
      </p:sp>
    </p:spTree>
  </p:cSld>
  <p:clrMapOvr>
    <a:masterClrMapping/>
  </p:clrMapOvr>
  <p:transition spd="slow" advClick="0" advTm="45000">
    <p:pull dir="r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5005" y="214290"/>
            <a:ext cx="8127523" cy="6095643"/>
          </a:xfrm>
        </p:spPr>
      </p:pic>
    </p:spTree>
  </p:cSld>
  <p:clrMapOvr>
    <a:masterClrMapping/>
  </p:clrMapOvr>
  <p:transition spd="slow" advClick="0" advTm="45000">
    <p:pull dir="r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065" y="571480"/>
            <a:ext cx="7406244" cy="5554683"/>
          </a:xfrm>
        </p:spPr>
      </p:pic>
    </p:spTree>
  </p:cSld>
  <p:clrMapOvr>
    <a:masterClrMapping/>
  </p:clrMapOvr>
  <p:transition spd="slow" advClick="0" advTm="45000">
    <p:pull dir="r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SC0104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9608" y="571480"/>
            <a:ext cx="6377102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2500298" y="5500702"/>
            <a:ext cx="3797835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a-IR" sz="2500" dirty="0" smtClean="0">
                <a:latin typeface="Arial" pitchFamily="34" charset="0"/>
                <a:ea typeface="Times New Roman" pitchFamily="18" charset="0"/>
                <a:cs typeface="B Nazanin" pitchFamily="2" charset="-78"/>
              </a:rPr>
              <a:t>قالب بندي سقف قبل از آرماتور بندي</a:t>
            </a:r>
          </a:p>
        </p:txBody>
      </p:sp>
    </p:spTree>
  </p:cSld>
  <p:clrMapOvr>
    <a:masterClrMapping/>
  </p:clrMapOvr>
  <p:transition spd="slow" advClick="0" advTm="45000">
    <p:pull dir="r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spd="slow" advClick="0" advTm="45000">
    <p:pull dir="r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spd="slow" advClick="0" advTm="45000">
    <p:pull dir="rd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spd="slow" advClick="0" advTm="45000">
    <p:pull dir="rd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571480"/>
            <a:ext cx="8072494" cy="5786478"/>
          </a:xfrm>
        </p:spPr>
      </p:pic>
    </p:spTree>
  </p:cSld>
  <p:clrMapOvr>
    <a:masterClrMapping/>
  </p:clrMapOvr>
  <p:transition spd="slow" advClick="0" advTm="45000">
    <p:pull dir="rd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Picture 202" descr="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24" y="571480"/>
            <a:ext cx="7643866" cy="5715040"/>
          </a:xfrm>
          <a:prstGeom prst="rect">
            <a:avLst/>
          </a:prstGeom>
        </p:spPr>
      </p:pic>
    </p:spTree>
  </p:cSld>
  <p:clrMapOvr>
    <a:masterClrMapping/>
  </p:clrMapOvr>
  <p:transition spd="slow" advClick="0" advTm="45000">
    <p:pull dir="rd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910" y="714356"/>
            <a:ext cx="7786742" cy="5929354"/>
          </a:xfrm>
        </p:spPr>
      </p:pic>
    </p:spTree>
  </p:cSld>
  <p:clrMapOvr>
    <a:masterClrMapping/>
  </p:clrMapOvr>
  <p:transition spd="slow" advClick="0" advTm="45000">
    <p:pull dir="rd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1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910" y="500042"/>
            <a:ext cx="7715304" cy="5786478"/>
          </a:xfrm>
        </p:spPr>
      </p:pic>
    </p:spTree>
  </p:cSld>
  <p:clrMapOvr>
    <a:masterClrMapping/>
  </p:clrMapOvr>
  <p:transition spd="slow" advClick="0" advTm="45000">
    <p:pull dir="rd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1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8728" y="500042"/>
            <a:ext cx="6500858" cy="5605804"/>
          </a:xfrm>
        </p:spPr>
      </p:pic>
    </p:spTree>
  </p:cSld>
  <p:clrMapOvr>
    <a:masterClrMapping/>
  </p:clrMapOvr>
  <p:transition spd="slow" advClick="0" advTm="45000">
    <p:pull dir="rd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662" y="714356"/>
            <a:ext cx="7358114" cy="5214974"/>
          </a:xfrm>
        </p:spPr>
      </p:pic>
    </p:spTree>
  </p:cSld>
  <p:clrMapOvr>
    <a:masterClrMapping/>
  </p:clrMapOvr>
  <p:transition spd="slow" advClick="0" advTm="45000">
    <p:pull dir="rd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4414" y="1000108"/>
            <a:ext cx="6786610" cy="4857784"/>
          </a:xfrm>
        </p:spPr>
      </p:pic>
    </p:spTree>
  </p:cSld>
  <p:clrMapOvr>
    <a:masterClrMapping/>
  </p:clrMapOvr>
  <p:transition spd="slow" advClick="0" advTm="45000">
    <p:pull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112_123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214290"/>
            <a:ext cx="4854212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571472" y="4429132"/>
            <a:ext cx="3367119" cy="1198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36838" algn="ctr"/>
                <a:tab pos="4683125" algn="l"/>
              </a:tabLst>
            </a:pPr>
            <a:r>
              <a:rPr lang="fa-IR" sz="2500" dirty="0" smtClean="0">
                <a:latin typeface="Arial" pitchFamily="34" charset="0"/>
                <a:ea typeface="Times New Roman" pitchFamily="18" charset="0"/>
                <a:cs typeface="B Nazanin" pitchFamily="2" charset="-78"/>
              </a:rPr>
              <a:t>آماده نمودن قالبها براي بستن سقف وپوتر هاي بتني</a:t>
            </a:r>
          </a:p>
        </p:txBody>
      </p:sp>
      <p:pic>
        <p:nvPicPr>
          <p:cNvPr id="5" name="Picture 1" descr="112_123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1934" y="3071810"/>
            <a:ext cx="4854213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45000">
    <p:pull dir="rd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2976" y="714356"/>
            <a:ext cx="7072362" cy="5357849"/>
          </a:xfrm>
        </p:spPr>
      </p:pic>
    </p:spTree>
  </p:cSld>
  <p:clrMapOvr>
    <a:masterClrMapping/>
  </p:clrMapOvr>
  <p:transition spd="slow" advClick="0" advTm="45000">
    <p:pull dir="rd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5786" y="714356"/>
            <a:ext cx="7429552" cy="5357849"/>
          </a:xfrm>
        </p:spPr>
      </p:pic>
    </p:spTree>
  </p:cSld>
  <p:clrMapOvr>
    <a:masterClrMapping/>
  </p:clrMapOvr>
  <p:transition spd="slow" advClick="0" advTm="45000">
    <p:pull dir="rd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0100" y="785794"/>
            <a:ext cx="7358114" cy="5286412"/>
          </a:xfrm>
        </p:spPr>
      </p:pic>
    </p:spTree>
  </p:cSld>
  <p:clrMapOvr>
    <a:masterClrMapping/>
  </p:clrMapOvr>
  <p:transition spd="slow" advClick="0" advTm="45000">
    <p:pull dir="rd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1538" y="642918"/>
            <a:ext cx="7072362" cy="5500726"/>
          </a:xfrm>
        </p:spPr>
      </p:pic>
    </p:spTree>
  </p:cSld>
  <p:clrMapOvr>
    <a:masterClrMapping/>
  </p:clrMapOvr>
  <p:transition spd="slow" advClick="0" advTm="45000">
    <p:pull dir="rd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4348" y="714356"/>
            <a:ext cx="7500990" cy="5572164"/>
          </a:xfrm>
        </p:spPr>
      </p:pic>
    </p:spTree>
  </p:cSld>
  <p:clrMapOvr>
    <a:masterClrMapping/>
  </p:clrMapOvr>
  <p:transition spd="slow" advClick="0" advTm="45000">
    <p:pull dir="rd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214290"/>
            <a:ext cx="8072493" cy="6215106"/>
          </a:xfrm>
        </p:spPr>
      </p:pic>
    </p:spTree>
  </p:cSld>
  <p:clrMapOvr>
    <a:masterClrMapping/>
  </p:clrMapOvr>
  <p:transition spd="slow" advClick="0" advTm="45000">
    <p:pull dir="rd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472" y="571480"/>
            <a:ext cx="8001056" cy="5857915"/>
          </a:xfrm>
        </p:spPr>
      </p:pic>
    </p:spTree>
  </p:cSld>
  <p:clrMapOvr>
    <a:masterClrMapping/>
  </p:clrMapOvr>
  <p:transition spd="slow" advClick="0" advTm="45000">
    <p:pull dir="rd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910" y="642918"/>
            <a:ext cx="8143932" cy="5857916"/>
          </a:xfrm>
        </p:spPr>
      </p:pic>
    </p:spTree>
  </p:cSld>
  <p:clrMapOvr>
    <a:masterClrMapping/>
  </p:clrMapOvr>
  <p:transition spd="slow" advClick="0" advTm="45000">
    <p:pull dir="rd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5786" y="642918"/>
            <a:ext cx="7572428" cy="5643601"/>
          </a:xfrm>
        </p:spPr>
      </p:pic>
    </p:spTree>
  </p:cSld>
  <p:clrMapOvr>
    <a:masterClrMapping/>
  </p:clrMapOvr>
  <p:transition spd="slow" advClick="0" advTm="45000">
    <p:pull dir="rd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7224" y="785794"/>
            <a:ext cx="7572428" cy="5572163"/>
          </a:xfrm>
        </p:spPr>
      </p:pic>
    </p:spTree>
  </p:cSld>
  <p:clrMapOvr>
    <a:masterClrMapping/>
  </p:clrMapOvr>
  <p:transition spd="slow" advClick="0" advTm="45000">
    <p:pull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SC0078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571480"/>
            <a:ext cx="6853005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2357422" y="5857892"/>
            <a:ext cx="3817071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a-IR" sz="2500" dirty="0" smtClean="0">
                <a:latin typeface="Arial" pitchFamily="34" charset="0"/>
                <a:ea typeface="Times New Roman" pitchFamily="18" charset="0"/>
                <a:cs typeface="B Nazanin" pitchFamily="2" charset="-78"/>
              </a:rPr>
              <a:t>آرماتور بندي و قالب بندي ديوار حائل</a:t>
            </a:r>
          </a:p>
        </p:txBody>
      </p:sp>
    </p:spTree>
  </p:cSld>
  <p:clrMapOvr>
    <a:masterClrMapping/>
  </p:clrMapOvr>
  <p:transition spd="slow" advClick="0" advTm="45000">
    <p:pull dir="rd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7224" y="571480"/>
            <a:ext cx="7572428" cy="5786477"/>
          </a:xfrm>
        </p:spPr>
      </p:pic>
    </p:spTree>
  </p:cSld>
  <p:clrMapOvr>
    <a:masterClrMapping/>
  </p:clrMapOvr>
  <p:transition spd="slow" advClick="0" advTm="45000">
    <p:pull dir="rd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034" y="500042"/>
            <a:ext cx="8215370" cy="5786477"/>
          </a:xfrm>
        </p:spPr>
      </p:pic>
    </p:spTree>
  </p:cSld>
  <p:clrMapOvr>
    <a:masterClrMapping/>
  </p:clrMapOvr>
  <p:transition spd="slow" advClick="0" advTm="45000">
    <p:pull dir="rd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3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5786" y="428604"/>
            <a:ext cx="7715304" cy="5857915"/>
          </a:xfrm>
        </p:spPr>
      </p:pic>
    </p:spTree>
  </p:cSld>
  <p:clrMapOvr>
    <a:masterClrMapping/>
  </p:clrMapOvr>
  <p:transition spd="slow" advClick="0" advTm="45000">
    <p:pull dir="rd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3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4348" y="642918"/>
            <a:ext cx="7715304" cy="5715039"/>
          </a:xfrm>
        </p:spPr>
      </p:pic>
    </p:spTree>
  </p:cSld>
  <p:clrMapOvr>
    <a:masterClrMapping/>
  </p:clrMapOvr>
  <p:transition spd="slow" advClick="0" advTm="45000">
    <p:pull dir="rd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3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5786" y="571480"/>
            <a:ext cx="7786742" cy="5857915"/>
          </a:xfrm>
        </p:spPr>
      </p:pic>
    </p:spTree>
  </p:cSld>
  <p:clrMapOvr>
    <a:masterClrMapping/>
  </p:clrMapOvr>
  <p:transition spd="slow" advClick="0" advTm="45000">
    <p:pull dir="rd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4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662" y="500042"/>
            <a:ext cx="7429552" cy="6000791"/>
          </a:xfrm>
        </p:spPr>
      </p:pic>
    </p:spTree>
  </p:cSld>
  <p:clrMapOvr>
    <a:masterClrMapping/>
  </p:clrMapOvr>
  <p:transition spd="slow" advClick="0" advTm="45000">
    <p:pull dir="rd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4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4348" y="500042"/>
            <a:ext cx="7572428" cy="5928555"/>
          </a:xfrm>
        </p:spPr>
      </p:pic>
    </p:spTree>
  </p:cSld>
  <p:clrMapOvr>
    <a:masterClrMapping/>
  </p:clrMapOvr>
  <p:transition spd="slow" advClick="0" advTm="45000">
    <p:pull dir="rd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5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7224" y="571480"/>
            <a:ext cx="7715304" cy="6000791"/>
          </a:xfrm>
        </p:spPr>
      </p:pic>
    </p:spTree>
  </p:cSld>
  <p:clrMapOvr>
    <a:masterClrMapping/>
  </p:clrMapOvr>
  <p:transition spd="slow" advClick="0" advTm="45000">
    <p:pull dir="rd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5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5786" y="571480"/>
            <a:ext cx="8001056" cy="5786477"/>
          </a:xfrm>
        </p:spPr>
      </p:pic>
    </p:spTree>
  </p:cSld>
  <p:clrMapOvr>
    <a:masterClrMapping/>
  </p:clrMapOvr>
  <p:transition spd="slow" advClick="0" advTm="45000">
    <p:pull dir="rd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5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7224" y="571480"/>
            <a:ext cx="7643866" cy="5786477"/>
          </a:xfrm>
        </p:spPr>
      </p:pic>
    </p:spTree>
  </p:cSld>
  <p:clrMapOvr>
    <a:masterClrMapping/>
  </p:clrMapOvr>
  <p:transition spd="slow" advClick="0" advTm="45000">
    <p:pull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DSC0077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642918"/>
            <a:ext cx="6948186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3000364" y="6023780"/>
            <a:ext cx="2457725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a-IR" sz="2500" dirty="0" smtClean="0">
                <a:latin typeface="Arial" pitchFamily="34" charset="0"/>
                <a:ea typeface="Times New Roman" pitchFamily="18" charset="0"/>
                <a:cs typeface="B Nazanin" pitchFamily="2" charset="-78"/>
              </a:rPr>
              <a:t>قالب برداري ديوار حائل</a:t>
            </a:r>
          </a:p>
        </p:txBody>
      </p:sp>
    </p:spTree>
  </p:cSld>
  <p:clrMapOvr>
    <a:masterClrMapping/>
  </p:clrMapOvr>
  <p:transition spd="slow" advClick="0" advTm="45000">
    <p:pull dir="rd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7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662" y="642918"/>
            <a:ext cx="7429552" cy="5643601"/>
          </a:xfrm>
        </p:spPr>
      </p:pic>
    </p:spTree>
  </p:cSld>
  <p:clrMapOvr>
    <a:masterClrMapping/>
  </p:clrMapOvr>
  <p:transition spd="slow" advClick="0" advTm="45000">
    <p:pull dir="rd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16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4348" y="428604"/>
            <a:ext cx="7572428" cy="5929353"/>
          </a:xfrm>
        </p:spPr>
      </p:pic>
    </p:spTree>
  </p:cSld>
  <p:clrMapOvr>
    <a:masterClrMapping/>
  </p:clrMapOvr>
  <p:transition spd="slow" advClick="0" advTm="45000">
    <p:pull dir="rd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8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034" y="571480"/>
            <a:ext cx="8143932" cy="5643601"/>
          </a:xfrm>
        </p:spPr>
      </p:pic>
    </p:spTree>
  </p:cSld>
  <p:clrMapOvr>
    <a:masterClrMapping/>
  </p:clrMapOvr>
  <p:transition spd="slow" advClick="0" advTm="45000">
    <p:pull dir="rd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7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5786" y="714356"/>
            <a:ext cx="7643866" cy="5643601"/>
          </a:xfrm>
        </p:spPr>
      </p:pic>
    </p:spTree>
  </p:cSld>
  <p:clrMapOvr>
    <a:masterClrMapping/>
  </p:clrMapOvr>
  <p:transition spd="slow" advClick="0" advTm="45000">
    <p:pull dir="rd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8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5786" y="500042"/>
            <a:ext cx="7786742" cy="5786478"/>
          </a:xfrm>
        </p:spPr>
      </p:pic>
    </p:spTree>
  </p:cSld>
  <p:clrMapOvr>
    <a:masterClrMapping/>
  </p:clrMapOvr>
  <p:transition spd="slow" advClick="0" advTm="45000">
    <p:pull dir="rd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8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5506" y="428604"/>
            <a:ext cx="7865584" cy="5899188"/>
          </a:xfrm>
        </p:spPr>
      </p:pic>
    </p:spTree>
  </p:cSld>
  <p:clrMapOvr>
    <a:masterClrMapping/>
  </p:clrMapOvr>
  <p:transition spd="slow" advClick="0" advTm="45000">
    <p:pull dir="rd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0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472" y="571480"/>
            <a:ext cx="7786742" cy="5786478"/>
          </a:xfrm>
        </p:spPr>
      </p:pic>
    </p:spTree>
  </p:cSld>
  <p:clrMapOvr>
    <a:masterClrMapping/>
  </p:clrMapOvr>
  <p:transition spd="slow" advClick="0" advTm="45000">
    <p:pull dir="rd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0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910" y="571480"/>
            <a:ext cx="7929618" cy="5929353"/>
          </a:xfrm>
        </p:spPr>
      </p:pic>
    </p:spTree>
  </p:cSld>
  <p:clrMapOvr>
    <a:masterClrMapping/>
  </p:clrMapOvr>
  <p:transition spd="slow" advClick="0" advTm="45000">
    <p:pull dir="rd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3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4348" y="214290"/>
            <a:ext cx="7858180" cy="6357981"/>
          </a:xfrm>
        </p:spPr>
      </p:pic>
    </p:spTree>
  </p:cSld>
  <p:clrMapOvr>
    <a:masterClrMapping/>
  </p:clrMapOvr>
  <p:transition spd="slow" advClick="0" advTm="45000">
    <p:pull dir="rd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4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472" y="285728"/>
            <a:ext cx="7929618" cy="6131747"/>
          </a:xfrm>
        </p:spPr>
      </p:pic>
    </p:spTree>
  </p:cSld>
  <p:clrMapOvr>
    <a:masterClrMapping/>
  </p:clrMapOvr>
  <p:transition spd="slow" advClick="0" advTm="45000">
    <p:pull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 descr="DSC0103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3" y="194104"/>
            <a:ext cx="4214842" cy="3163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-285784" y="4286257"/>
            <a:ext cx="4643470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a-IR" sz="2500" dirty="0" smtClean="0">
                <a:latin typeface="Arial" pitchFamily="34" charset="0"/>
                <a:ea typeface="Times New Roman" pitchFamily="18" charset="0"/>
                <a:cs typeface="B Nazanin" pitchFamily="2" charset="-78"/>
              </a:rPr>
              <a:t>آرماتور بندي ستون بتني بر روي زمين</a:t>
            </a:r>
          </a:p>
        </p:txBody>
      </p:sp>
      <p:pic>
        <p:nvPicPr>
          <p:cNvPr id="7171" name="Picture 3" descr="DSC0078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6609" y="3429000"/>
            <a:ext cx="4124464" cy="3095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5000">
    <p:pull dir="rd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4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4348" y="428604"/>
            <a:ext cx="7786742" cy="5929353"/>
          </a:xfrm>
        </p:spPr>
      </p:pic>
    </p:spTree>
  </p:cSld>
  <p:clrMapOvr>
    <a:masterClrMapping/>
  </p:clrMapOvr>
  <p:transition spd="slow" advClick="0" advTm="45000">
    <p:pull dir="rd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16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662" y="500042"/>
            <a:ext cx="7643866" cy="5929354"/>
          </a:xfrm>
        </p:spPr>
      </p:pic>
    </p:spTree>
  </p:cSld>
  <p:clrMapOvr>
    <a:masterClrMapping/>
  </p:clrMapOvr>
  <p:transition spd="slow" advClick="0" advTm="45000">
    <p:pull dir="rd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8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034" y="357166"/>
            <a:ext cx="7929618" cy="6143667"/>
          </a:xfrm>
        </p:spPr>
      </p:pic>
    </p:spTree>
  </p:cSld>
  <p:clrMapOvr>
    <a:masterClrMapping/>
  </p:clrMapOvr>
  <p:transition spd="slow" advClick="0" advTm="45000">
    <p:pull dir="rd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8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034" y="571480"/>
            <a:ext cx="8143932" cy="5786478"/>
          </a:xfrm>
        </p:spPr>
      </p:pic>
    </p:spTree>
  </p:cSld>
  <p:clrMapOvr>
    <a:masterClrMapping/>
  </p:clrMapOvr>
  <p:transition spd="slow" advClick="0" advTm="45000">
    <p:pull dir="rd"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6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034" y="500042"/>
            <a:ext cx="8215370" cy="6000792"/>
          </a:xfrm>
        </p:spPr>
      </p:pic>
    </p:spTree>
  </p:cSld>
  <p:clrMapOvr>
    <a:masterClrMapping/>
  </p:clrMapOvr>
  <p:transition spd="slow" advClick="0" advTm="45000">
    <p:pull dir="rd"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5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472" y="500042"/>
            <a:ext cx="8001056" cy="5857916"/>
          </a:xfrm>
        </p:spPr>
      </p:pic>
    </p:spTree>
  </p:cSld>
  <p:clrMapOvr>
    <a:masterClrMapping/>
  </p:clrMapOvr>
  <p:transition spd="slow" advClick="0" advTm="45000">
    <p:pull dir="rd"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8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4348" y="500042"/>
            <a:ext cx="7786742" cy="5786478"/>
          </a:xfrm>
        </p:spPr>
      </p:pic>
    </p:spTree>
  </p:cSld>
  <p:clrMapOvr>
    <a:masterClrMapping/>
  </p:clrMapOvr>
  <p:transition spd="slow" advClick="0" advTm="45000">
    <p:pull dir="rd"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6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910" y="571480"/>
            <a:ext cx="7929618" cy="5643602"/>
          </a:xfrm>
        </p:spPr>
      </p:pic>
    </p:spTree>
  </p:cSld>
  <p:clrMapOvr>
    <a:masterClrMapping/>
  </p:clrMapOvr>
  <p:transition spd="slow" advClick="0" advTm="45000">
    <p:pull dir="rd"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9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7224" y="714356"/>
            <a:ext cx="7572428" cy="5357850"/>
          </a:xfrm>
        </p:spPr>
      </p:pic>
    </p:spTree>
  </p:cSld>
  <p:clrMapOvr>
    <a:masterClrMapping/>
  </p:clrMapOvr>
  <p:transition spd="slow" advClick="0" advTm="45000">
    <p:pull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109_09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4572032" cy="3431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110_100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63029" y="3812296"/>
            <a:ext cx="3866689" cy="2902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5357818" y="1928803"/>
            <a:ext cx="3357586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a-IR" sz="2500" dirty="0" smtClean="0">
                <a:latin typeface="Arial" pitchFamily="34" charset="0"/>
                <a:ea typeface="Times New Roman" pitchFamily="18" charset="0"/>
                <a:cs typeface="B Nazanin" pitchFamily="2" charset="-78"/>
              </a:rPr>
              <a:t>ارماتور بندي ديوار بتني</a:t>
            </a:r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642910" y="5072074"/>
            <a:ext cx="3929090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a-IR" sz="2500" dirty="0" smtClean="0">
                <a:latin typeface="Arial" pitchFamily="34" charset="0"/>
                <a:ea typeface="Times New Roman" pitchFamily="18" charset="0"/>
                <a:cs typeface="B Nazanin" pitchFamily="2" charset="-78"/>
              </a:rPr>
              <a:t>آرماتور بندي ديوار بتني( ديد از بالا)</a:t>
            </a:r>
          </a:p>
        </p:txBody>
      </p:sp>
    </p:spTree>
  </p:cSld>
  <p:clrMapOvr>
    <a:masterClrMapping/>
  </p:clrMapOvr>
  <p:transition spd="slow" advClick="0" advTm="45000">
    <p:pull dir="r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565</TotalTime>
  <Words>371</Words>
  <Application>Microsoft Office PowerPoint</Application>
  <PresentationFormat>On-screen Show (4:3)</PresentationFormat>
  <Paragraphs>47</Paragraphs>
  <Slides>88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8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</vt:vector>
  </TitlesOfParts>
  <Company>Nezam-Control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Nezam-Control</dc:creator>
  <cp:lastModifiedBy>rayane</cp:lastModifiedBy>
  <cp:revision>138</cp:revision>
  <dcterms:created xsi:type="dcterms:W3CDTF">2012-05-03T07:42:44Z</dcterms:created>
  <dcterms:modified xsi:type="dcterms:W3CDTF">2012-05-16T10:21:28Z</dcterms:modified>
</cp:coreProperties>
</file>